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4" r:id="rId2"/>
  </p:sldMasterIdLst>
  <p:notesMasterIdLst>
    <p:notesMasterId r:id="rId39"/>
  </p:notesMasterIdLst>
  <p:sldIdLst>
    <p:sldId id="327" r:id="rId3"/>
    <p:sldId id="259" r:id="rId4"/>
    <p:sldId id="261" r:id="rId5"/>
    <p:sldId id="262" r:id="rId6"/>
    <p:sldId id="275" r:id="rId7"/>
    <p:sldId id="265" r:id="rId8"/>
    <p:sldId id="326" r:id="rId9"/>
    <p:sldId id="267" r:id="rId10"/>
    <p:sldId id="323" r:id="rId11"/>
    <p:sldId id="268" r:id="rId12"/>
    <p:sldId id="269" r:id="rId13"/>
    <p:sldId id="270" r:id="rId14"/>
    <p:sldId id="310" r:id="rId15"/>
    <p:sldId id="311" r:id="rId16"/>
    <p:sldId id="312" r:id="rId17"/>
    <p:sldId id="313" r:id="rId18"/>
    <p:sldId id="271" r:id="rId19"/>
    <p:sldId id="314" r:id="rId20"/>
    <p:sldId id="307" r:id="rId21"/>
    <p:sldId id="322" r:id="rId22"/>
    <p:sldId id="332" r:id="rId23"/>
    <p:sldId id="276" r:id="rId24"/>
    <p:sldId id="306" r:id="rId25"/>
    <p:sldId id="324" r:id="rId26"/>
    <p:sldId id="273" r:id="rId27"/>
    <p:sldId id="258" r:id="rId28"/>
    <p:sldId id="316" r:id="rId29"/>
    <p:sldId id="318" r:id="rId30"/>
    <p:sldId id="277" r:id="rId31"/>
    <p:sldId id="260" r:id="rId32"/>
    <p:sldId id="278" r:id="rId33"/>
    <p:sldId id="281" r:id="rId34"/>
    <p:sldId id="328" r:id="rId35"/>
    <p:sldId id="282" r:id="rId36"/>
    <p:sldId id="320" r:id="rId37"/>
    <p:sldId id="300" r:id="rId38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D79"/>
    <a:srgbClr val="66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94626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B1852A8-695E-44EF-82B8-6E21A2A290DC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DAF2E54-034B-4C78-BE47-4B095DA3C0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62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F2E54-034B-4C78-BE47-4B095DA3C08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370585-CA23-44F4-9367-3D3307E73D39}" type="slidenum">
              <a:rPr lang="en-GB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18785" name="Text Box 1"/>
          <p:cNvSpPr txBox="1">
            <a:spLocks noChangeArrowheads="1"/>
          </p:cNvSpPr>
          <p:nvPr/>
        </p:nvSpPr>
        <p:spPr bwMode="auto">
          <a:xfrm>
            <a:off x="4021444" y="9722229"/>
            <a:ext cx="3076197" cy="5123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299" tIns="46404" rIns="89299" bIns="46404" anchor="b"/>
          <a:lstStyle/>
          <a:p>
            <a:pPr algn="r"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</a:pPr>
            <a:fld id="{A7F754E8-9E49-4414-9E8D-EAD747EC56CE}" type="slidenum">
              <a:rPr lang="en-GB" sz="1200" u="sng">
                <a:solidFill>
                  <a:srgbClr val="000000"/>
                </a:solidFill>
                <a:cs typeface="Arial" charset="0"/>
              </a:rPr>
              <a:pPr algn="r">
                <a:tabLst>
                  <a:tab pos="0" algn="l"/>
                  <a:tab pos="484922" algn="l"/>
                  <a:tab pos="971563" algn="l"/>
                  <a:tab pos="1458204" algn="l"/>
                  <a:tab pos="1944846" algn="l"/>
                  <a:tab pos="2431486" algn="l"/>
                  <a:tab pos="2918128" algn="l"/>
                  <a:tab pos="3404768" algn="l"/>
                  <a:tab pos="3891410" algn="l"/>
                  <a:tab pos="4378051" algn="l"/>
                  <a:tab pos="4864692" algn="l"/>
                  <a:tab pos="5351333" algn="l"/>
                  <a:tab pos="5837975" algn="l"/>
                  <a:tab pos="6324615" algn="l"/>
                  <a:tab pos="6811257" algn="l"/>
                  <a:tab pos="7297898" algn="l"/>
                  <a:tab pos="7784539" algn="l"/>
                  <a:tab pos="8271180" algn="l"/>
                  <a:tab pos="8757821" algn="l"/>
                  <a:tab pos="9244462" algn="l"/>
                  <a:tab pos="9731104" algn="l"/>
                </a:tabLst>
              </a:pPr>
              <a:t>21</a:t>
            </a:fld>
            <a:endParaRPr lang="en-GB" sz="1200" u="sng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1" y="9722229"/>
            <a:ext cx="3076198" cy="5123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299" tIns="46404" rIns="89299" bIns="46404" anchor="b"/>
          <a:lstStyle/>
          <a:p>
            <a:pPr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</a:pPr>
            <a:endParaRPr lang="en-GB" sz="1200" u="sng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1" y="1"/>
            <a:ext cx="3076198" cy="5123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299" tIns="46404" rIns="89299" bIns="46404"/>
          <a:lstStyle/>
          <a:p>
            <a:pPr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</a:pPr>
            <a:endParaRPr lang="en-GB" sz="1200" u="sng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4021444" y="1"/>
            <a:ext cx="3076197" cy="5123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299" tIns="46404" rIns="89299" bIns="46404"/>
          <a:lstStyle/>
          <a:p>
            <a:pPr algn="r"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</a:pPr>
            <a:endParaRPr lang="en-GB" sz="1200" u="sng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966806" y="772672"/>
            <a:ext cx="5169006" cy="382733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8790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46907" y="4861932"/>
            <a:ext cx="5202172" cy="460328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94C5FA-BC49-4669-8441-1C2140EC0CF4}" type="slidenum">
              <a:rPr lang="en-GB"/>
              <a:pPr/>
              <a:t>27</a:t>
            </a:fld>
            <a:endParaRPr lang="en-GB"/>
          </a:p>
        </p:txBody>
      </p:sp>
      <p:sp>
        <p:nvSpPr>
          <p:cNvPr id="117761" name="Text Box 1"/>
          <p:cNvSpPr txBox="1">
            <a:spLocks noChangeArrowheads="1"/>
          </p:cNvSpPr>
          <p:nvPr/>
        </p:nvSpPr>
        <p:spPr bwMode="auto">
          <a:xfrm>
            <a:off x="958513" y="767761"/>
            <a:ext cx="5182274" cy="3837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en-US"/>
          </a:p>
        </p:txBody>
      </p:sp>
      <p:sp>
        <p:nvSpPr>
          <p:cNvPr id="1177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46907" y="4861932"/>
            <a:ext cx="5202172" cy="460328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A3FD8F-C7E1-4942-B52E-C3864C739A94}" type="slidenum">
              <a:rPr lang="en-GB"/>
              <a:pPr/>
              <a:t>28</a:t>
            </a:fld>
            <a:endParaRPr lang="en-GB"/>
          </a:p>
        </p:txBody>
      </p:sp>
      <p:sp>
        <p:nvSpPr>
          <p:cNvPr id="128001" name="Text Box 1"/>
          <p:cNvSpPr txBox="1">
            <a:spLocks noChangeArrowheads="1"/>
          </p:cNvSpPr>
          <p:nvPr/>
        </p:nvSpPr>
        <p:spPr bwMode="auto">
          <a:xfrm>
            <a:off x="958513" y="767761"/>
            <a:ext cx="5182274" cy="3837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en-US"/>
          </a:p>
        </p:txBody>
      </p:sp>
      <p:sp>
        <p:nvSpPr>
          <p:cNvPr id="1280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46907" y="4861932"/>
            <a:ext cx="5202172" cy="460328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F2E54-034B-4C78-BE47-4B095DA3C08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320881-D977-48DA-9212-FCB943C873B6}" type="slidenum">
              <a:rPr lang="en-GB"/>
              <a:pPr/>
              <a:t>35</a:t>
            </a:fld>
            <a:endParaRPr lang="en-GB"/>
          </a:p>
        </p:txBody>
      </p:sp>
      <p:sp>
        <p:nvSpPr>
          <p:cNvPr id="136193" name="Text Box 1"/>
          <p:cNvSpPr txBox="1">
            <a:spLocks noChangeArrowheads="1"/>
          </p:cNvSpPr>
          <p:nvPr/>
        </p:nvSpPr>
        <p:spPr bwMode="auto">
          <a:xfrm>
            <a:off x="958515" y="767761"/>
            <a:ext cx="5183931" cy="383879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en-US"/>
          </a:p>
        </p:txBody>
      </p:sp>
      <p:sp>
        <p:nvSpPr>
          <p:cNvPr id="1361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46907" y="4861932"/>
            <a:ext cx="5202172" cy="460328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F2E54-034B-4C78-BE47-4B095DA3C08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47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F2E54-034B-4C78-BE47-4B095DA3C08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93A7E9-7FE0-479D-93E1-8B05FECC2D26}" type="slidenum">
              <a:rPr lang="en-GB"/>
              <a:pPr/>
              <a:t>9</a:t>
            </a:fld>
            <a:endParaRPr lang="en-GB"/>
          </a:p>
        </p:txBody>
      </p:sp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958513" y="767761"/>
            <a:ext cx="5182274" cy="3837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en-US"/>
          </a:p>
        </p:txBody>
      </p:sp>
      <p:sp>
        <p:nvSpPr>
          <p:cNvPr id="829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46907" y="4861932"/>
            <a:ext cx="5202172" cy="460328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7577CC-AFA7-4F7D-B93A-6CA5B7C89B9C}" type="slidenum">
              <a:rPr lang="en-GB"/>
              <a:pPr/>
              <a:t>13</a:t>
            </a:fld>
            <a:endParaRPr lang="en-GB"/>
          </a:p>
        </p:txBody>
      </p:sp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958513" y="767761"/>
            <a:ext cx="5182274" cy="3837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en-US"/>
          </a:p>
        </p:txBody>
      </p:sp>
      <p:sp>
        <p:nvSpPr>
          <p:cNvPr id="839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46907" y="4861932"/>
            <a:ext cx="5202172" cy="460328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258DB9-A67F-4B47-9F37-160DC98BEFD8}" type="slidenum">
              <a:rPr lang="en-GB"/>
              <a:pPr/>
              <a:t>14</a:t>
            </a:fld>
            <a:endParaRPr lang="en-GB"/>
          </a:p>
        </p:txBody>
      </p:sp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958513" y="767761"/>
            <a:ext cx="5182274" cy="3837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en-US"/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46907" y="4861932"/>
            <a:ext cx="5202172" cy="460328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B8F83A-0A98-4E70-8941-0E1AB23A5CE8}" type="slidenum">
              <a:rPr lang="en-GB"/>
              <a:pPr/>
              <a:t>15</a:t>
            </a:fld>
            <a:endParaRPr lang="en-GB"/>
          </a:p>
        </p:txBody>
      </p:sp>
      <p:sp>
        <p:nvSpPr>
          <p:cNvPr id="86017" name="Text Box 1"/>
          <p:cNvSpPr txBox="1">
            <a:spLocks noChangeArrowheads="1"/>
          </p:cNvSpPr>
          <p:nvPr/>
        </p:nvSpPr>
        <p:spPr bwMode="auto">
          <a:xfrm>
            <a:off x="958513" y="767761"/>
            <a:ext cx="5182274" cy="3837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en-US"/>
          </a:p>
        </p:txBody>
      </p:sp>
      <p:sp>
        <p:nvSpPr>
          <p:cNvPr id="860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46907" y="4861932"/>
            <a:ext cx="5202172" cy="460328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2C6B63-E8DE-4A58-AA7E-446C274576D1}" type="slidenum">
              <a:rPr lang="en-GB"/>
              <a:pPr/>
              <a:t>16</a:t>
            </a:fld>
            <a:endParaRPr lang="en-GB"/>
          </a:p>
        </p:txBody>
      </p:sp>
      <p:sp>
        <p:nvSpPr>
          <p:cNvPr id="88065" name="Text Box 1"/>
          <p:cNvSpPr txBox="1">
            <a:spLocks noChangeArrowheads="1"/>
          </p:cNvSpPr>
          <p:nvPr/>
        </p:nvSpPr>
        <p:spPr bwMode="auto">
          <a:xfrm>
            <a:off x="958513" y="767761"/>
            <a:ext cx="5182274" cy="3837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en-US"/>
          </a:p>
        </p:txBody>
      </p:sp>
      <p:sp>
        <p:nvSpPr>
          <p:cNvPr id="880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46907" y="4861932"/>
            <a:ext cx="5202172" cy="460328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CD056B-1C22-42AD-8E0B-47AC2C1DEA1D}" type="slidenum">
              <a:rPr lang="en-GB"/>
              <a:pPr/>
              <a:t>18</a:t>
            </a:fld>
            <a:endParaRPr lang="en-GB"/>
          </a:p>
        </p:txBody>
      </p:sp>
      <p:sp>
        <p:nvSpPr>
          <p:cNvPr id="94209" name="Text Box 1"/>
          <p:cNvSpPr txBox="1">
            <a:spLocks noChangeArrowheads="1"/>
          </p:cNvSpPr>
          <p:nvPr/>
        </p:nvSpPr>
        <p:spPr bwMode="auto">
          <a:xfrm>
            <a:off x="1232138" y="718649"/>
            <a:ext cx="4847291" cy="358833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en-US"/>
          </a:p>
        </p:txBody>
      </p:sp>
      <p:sp>
        <p:nvSpPr>
          <p:cNvPr id="942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46907" y="4861932"/>
            <a:ext cx="5202172" cy="460328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REFCA, 4 October 2013</a:t>
            </a:r>
            <a:endParaRPr kumimoji="0" lang="en-US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REFCA, 4 October 2013</a:t>
            </a:r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REFCA, 4 October 2013</a:t>
            </a:r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BF5F9">
                    <a:shade val="90000"/>
                  </a:srgbClr>
                </a:solidFill>
              </a:rPr>
              <a:t>REFCA, 4 October 2013</a:t>
            </a: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023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BF5F9">
                    <a:shade val="90000"/>
                  </a:srgbClr>
                </a:solidFill>
              </a:rPr>
              <a:t>REFCA, 4 October 2013</a:t>
            </a: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0735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BF5F9">
                    <a:shade val="90000"/>
                  </a:srgbClr>
                </a:solidFill>
              </a:rPr>
              <a:t>REFCA, 4 October 2013</a:t>
            </a: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66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BF5F9">
                    <a:shade val="90000"/>
                  </a:srgbClr>
                </a:solidFill>
              </a:rPr>
              <a:t>REFCA, 4 October 2013</a:t>
            </a: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87250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BF5F9">
                    <a:shade val="90000"/>
                  </a:srgbClr>
                </a:solidFill>
              </a:rPr>
              <a:t>REFCA, 4 October 2013</a:t>
            </a: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77602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BF5F9">
                    <a:shade val="90000"/>
                  </a:srgbClr>
                </a:solidFill>
              </a:rPr>
              <a:t>REFCA, 4 October 2013</a:t>
            </a: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27627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BF5F9">
                    <a:shade val="90000"/>
                  </a:srgbClr>
                </a:solidFill>
              </a:rPr>
              <a:t>REFCA, 4 October 2013</a:t>
            </a: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92273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BF5F9">
                    <a:shade val="90000"/>
                  </a:srgbClr>
                </a:solidFill>
              </a:rPr>
              <a:t>REFCA, 4 October 2013</a:t>
            </a: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92200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REFCA, 4 October 2013</a:t>
            </a:r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BF5F9">
                    <a:shade val="90000"/>
                  </a:srgbClr>
                </a:solidFill>
              </a:rPr>
              <a:t>REFCA, 4 October 2013</a:t>
            </a: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72676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BF5F9">
                    <a:shade val="90000"/>
                  </a:srgbClr>
                </a:solidFill>
              </a:rPr>
              <a:t>REFCA, 4 October 2013</a:t>
            </a: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84243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BF5F9">
                    <a:shade val="90000"/>
                  </a:srgbClr>
                </a:solidFill>
              </a:rPr>
              <a:t>REFCA, 4 October 2013</a:t>
            </a: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9000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REFCA, 4 October 2013</a:t>
            </a:r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REFCA, 4 October 2013</a:t>
            </a:r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REFCA, 4 October 2013</a:t>
            </a:r>
            <a:endParaRPr kumimoji="0"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REFCA, 4 October 2013</a:t>
            </a:r>
            <a:endParaRPr kumimoji="0"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REFCA, 4 October 2013</a:t>
            </a:r>
            <a:endParaRPr kumimoji="0"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REFCA, 4 October 2013</a:t>
            </a:r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REFCA, 4 October 2013</a:t>
            </a:r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r>
              <a:rPr kumimoji="0" lang="en-US" smtClean="0">
                <a:solidFill>
                  <a:schemeClr val="tx2">
                    <a:shade val="90000"/>
                  </a:schemeClr>
                </a:solidFill>
              </a:rPr>
              <a:t>REFCA, 4 October 2013</a:t>
            </a:r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DBF5F9">
                    <a:shade val="90000"/>
                  </a:srgbClr>
                </a:solidFill>
              </a:rPr>
              <a:t>REFCA, 4 October 2013</a:t>
            </a: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368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0.png"/><Relationship Id="rId5" Type="http://schemas.openxmlformats.org/officeDocument/2006/relationships/image" Target="../media/image59.wmf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png"/><Relationship Id="rId4" Type="http://schemas.openxmlformats.org/officeDocument/2006/relationships/image" Target="../media/image9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jpeg"/><Relationship Id="rId4" Type="http://schemas.openxmlformats.org/officeDocument/2006/relationships/image" Target="../media/image76.jpeg"/><Relationship Id="rId9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gif"/><Relationship Id="rId2" Type="http://schemas.openxmlformats.org/officeDocument/2006/relationships/video" Target="file:///D:\Michele\FP7\DesignStudyProposal\ETWebSite\Documentation\VideoGravWaves\GravWavePropagation.wmv" TargetMode="Externa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gif"/><Relationship Id="rId5" Type="http://schemas.openxmlformats.org/officeDocument/2006/relationships/image" Target="../media/image13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9.jpe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gif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834271"/>
              </p:ext>
            </p:extLst>
          </p:nvPr>
        </p:nvGraphicFramePr>
        <p:xfrm>
          <a:off x="1325719" y="5184854"/>
          <a:ext cx="1728192" cy="614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2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719" y="5184854"/>
                        <a:ext cx="1728192" cy="61492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3528" y="1412776"/>
            <a:ext cx="8640960" cy="144016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GRAVITATIONAL WAVE EXPERIMENTS</a:t>
            </a:r>
            <a:endParaRPr lang="hu-HU" sz="4000" dirty="0"/>
          </a:p>
        </p:txBody>
      </p:sp>
      <p:sp>
        <p:nvSpPr>
          <p:cNvPr id="5" name="Sottotitolo 2"/>
          <p:cNvSpPr>
            <a:spLocks noGrp="1"/>
          </p:cNvSpPr>
          <p:nvPr>
            <p:ph type="subTitle" idx="1"/>
          </p:nvPr>
        </p:nvSpPr>
        <p:spPr>
          <a:xfrm>
            <a:off x="592422" y="3692624"/>
            <a:ext cx="7932404" cy="17526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       </a:t>
            </a:r>
            <a:r>
              <a:rPr lang="hu-HU" sz="2800" dirty="0" smtClean="0"/>
              <a:t>István</a:t>
            </a:r>
            <a:r>
              <a:rPr lang="en-US" sz="2800" dirty="0" smtClean="0"/>
              <a:t> </a:t>
            </a:r>
            <a:r>
              <a:rPr lang="hu-HU" sz="2800" dirty="0" smtClean="0"/>
              <a:t>Rácz</a:t>
            </a:r>
          </a:p>
          <a:p>
            <a:pPr algn="l"/>
            <a:r>
              <a:rPr lang="hu-HU" sz="2400" dirty="0" smtClean="0"/>
              <a:t>               RMKI</a:t>
            </a:r>
          </a:p>
          <a:p>
            <a:pPr algn="l"/>
            <a:r>
              <a:rPr lang="en-US" sz="1900" dirty="0" smtClean="0"/>
              <a:t>        Wigner</a:t>
            </a:r>
            <a:r>
              <a:rPr lang="en-US" sz="1900" dirty="0"/>
              <a:t> </a:t>
            </a:r>
            <a:r>
              <a:rPr lang="hu-HU" sz="1900" dirty="0" smtClean="0"/>
              <a:t>Virgo </a:t>
            </a:r>
            <a:r>
              <a:rPr lang="en-US" sz="1900" dirty="0" smtClean="0"/>
              <a:t>group</a:t>
            </a:r>
            <a:endParaRPr lang="en-US" sz="1900" i="1" dirty="0"/>
          </a:p>
        </p:txBody>
      </p:sp>
      <p:pic>
        <p:nvPicPr>
          <p:cNvPr id="6" name="Immagine 5" descr="ET-new-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476672"/>
            <a:ext cx="1643042" cy="576064"/>
          </a:xfrm>
          <a:prstGeom prst="rect">
            <a:avLst/>
          </a:prstGeom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23528" y="476672"/>
            <a:ext cx="5580112" cy="576064"/>
            <a:chOff x="240" y="144"/>
            <a:chExt cx="4248" cy="432"/>
          </a:xfrm>
        </p:grpSpPr>
        <p:pic>
          <p:nvPicPr>
            <p:cNvPr id="10" name="Picture 6" descr="EGO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0" y="144"/>
              <a:ext cx="2544" cy="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7" descr="virgo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84" y="144"/>
              <a:ext cx="1704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Kép 12" descr="VIRG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67944" y="3280511"/>
            <a:ext cx="4456882" cy="301739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21" y="5251369"/>
            <a:ext cx="1307988" cy="48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7258072" cy="64294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Detector sensitivity</a:t>
            </a:r>
            <a:endParaRPr lang="en-US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844" y="571480"/>
            <a:ext cx="9001156" cy="135732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faint space-time deformation measurement must compete with a series of noise sources that are spoiling the detector </a:t>
            </a:r>
            <a:r>
              <a:rPr lang="en-US" sz="2400" dirty="0" smtClean="0">
                <a:solidFill>
                  <a:srgbClr val="000000"/>
                </a:solidFill>
              </a:rPr>
              <a:t>sensitivity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REFCA, 4 October 2013</a:t>
            </a:r>
            <a:endParaRPr kumimoji="0" lang="en-US"/>
          </a:p>
        </p:txBody>
      </p:sp>
      <p:pic>
        <p:nvPicPr>
          <p:cNvPr id="6" name="Picture 3" descr="sensitivit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66" y="1336699"/>
            <a:ext cx="8458200" cy="55213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Freeform 5"/>
          <p:cNvSpPr>
            <a:spLocks/>
          </p:cNvSpPr>
          <p:nvPr/>
        </p:nvSpPr>
        <p:spPr bwMode="auto">
          <a:xfrm>
            <a:off x="1204941" y="1627228"/>
            <a:ext cx="1063625" cy="46402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8" y="7"/>
              </a:cxn>
              <a:cxn ang="0">
                <a:pos x="393" y="780"/>
              </a:cxn>
              <a:cxn ang="0">
                <a:pos x="517" y="1859"/>
              </a:cxn>
              <a:cxn ang="0">
                <a:pos x="670" y="2923"/>
              </a:cxn>
              <a:cxn ang="0">
                <a:pos x="0" y="2923"/>
              </a:cxn>
              <a:cxn ang="0">
                <a:pos x="0" y="0"/>
              </a:cxn>
            </a:cxnLst>
            <a:rect l="0" t="0" r="r" b="b"/>
            <a:pathLst>
              <a:path w="670" h="2923">
                <a:moveTo>
                  <a:pt x="0" y="0"/>
                </a:moveTo>
                <a:lnTo>
                  <a:pt x="328" y="7"/>
                </a:lnTo>
                <a:lnTo>
                  <a:pt x="393" y="780"/>
                </a:lnTo>
                <a:lnTo>
                  <a:pt x="517" y="1859"/>
                </a:lnTo>
                <a:lnTo>
                  <a:pt x="670" y="2923"/>
                </a:lnTo>
                <a:lnTo>
                  <a:pt x="0" y="2923"/>
                </a:lnTo>
                <a:lnTo>
                  <a:pt x="0" y="0"/>
                </a:lnTo>
                <a:close/>
              </a:path>
            </a:pathLst>
          </a:custGeom>
          <a:solidFill>
            <a:srgbClr val="99FF99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11" name="Picture 2" descr="SAsca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3552" y="1643050"/>
            <a:ext cx="1487274" cy="4572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cxnSp>
        <p:nvCxnSpPr>
          <p:cNvPr id="13" name="Connettore 2 12"/>
          <p:cNvCxnSpPr/>
          <p:nvPr/>
        </p:nvCxnSpPr>
        <p:spPr>
          <a:xfrm rot="10800000">
            <a:off x="1500166" y="2143116"/>
            <a:ext cx="3571900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6286513" y="1643050"/>
            <a:ext cx="2071701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Seismic filtering: 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in Virgo </a:t>
            </a:r>
            <a:r>
              <a:rPr lang="en-US" sz="2000" dirty="0">
                <a:solidFill>
                  <a:srgbClr val="000000"/>
                </a:solidFill>
              </a:rPr>
              <a:t>pendulum </a:t>
            </a:r>
            <a:r>
              <a:rPr lang="en-US" sz="2000" dirty="0" smtClean="0">
                <a:solidFill>
                  <a:srgbClr val="000000"/>
                </a:solidFill>
              </a:rPr>
              <a:t>chains to </a:t>
            </a:r>
            <a:r>
              <a:rPr lang="en-US" sz="2000" dirty="0">
                <a:solidFill>
                  <a:srgbClr val="000000"/>
                </a:solidFill>
              </a:rPr>
              <a:t>reduce seismic motion by a factor </a:t>
            </a:r>
            <a:r>
              <a:rPr lang="en-US" sz="2000" b="1" dirty="0">
                <a:solidFill>
                  <a:srgbClr val="000000"/>
                </a:solidFill>
              </a:rPr>
              <a:t>10</a:t>
            </a:r>
            <a:r>
              <a:rPr lang="en-US" sz="2000" b="1" baseline="30000" dirty="0">
                <a:solidFill>
                  <a:srgbClr val="000000"/>
                </a:solidFill>
              </a:rPr>
              <a:t>14 </a:t>
            </a:r>
            <a:r>
              <a:rPr lang="en-US" sz="2000" dirty="0">
                <a:solidFill>
                  <a:srgbClr val="000000"/>
                </a:solidFill>
              </a:rPr>
              <a:t>above 10 Hz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928926" y="3357562"/>
            <a:ext cx="1591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Virgo nominal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sensitivity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Freccia bidirezionale verticale 16"/>
          <p:cNvSpPr/>
          <p:nvPr/>
        </p:nvSpPr>
        <p:spPr>
          <a:xfrm>
            <a:off x="4929190" y="1785926"/>
            <a:ext cx="500066" cy="4286280"/>
          </a:xfrm>
          <a:prstGeom prst="upDownArrow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~10 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7258072" cy="64294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Detector sensitivity</a:t>
            </a:r>
            <a:endParaRPr lang="en-US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844" y="571480"/>
            <a:ext cx="9001156" cy="135732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faint space-time deformation measurement must compete with a series of noise sources that are spoiling the detector </a:t>
            </a:r>
            <a:r>
              <a:rPr lang="en-US" sz="2400" dirty="0" smtClean="0">
                <a:solidFill>
                  <a:srgbClr val="000000"/>
                </a:solidFill>
              </a:rPr>
              <a:t>sensitivity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REFCA, 4 October 2013</a:t>
            </a:r>
            <a:endParaRPr kumimoji="0" lang="en-US"/>
          </a:p>
        </p:txBody>
      </p:sp>
      <p:pic>
        <p:nvPicPr>
          <p:cNvPr id="6" name="Picture 3" descr="sensitivit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66" y="1336699"/>
            <a:ext cx="8458200" cy="55213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Freeform 5"/>
          <p:cNvSpPr>
            <a:spLocks/>
          </p:cNvSpPr>
          <p:nvPr/>
        </p:nvSpPr>
        <p:spPr bwMode="auto">
          <a:xfrm>
            <a:off x="1204941" y="1627228"/>
            <a:ext cx="1063625" cy="46402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8" y="7"/>
              </a:cxn>
              <a:cxn ang="0">
                <a:pos x="393" y="780"/>
              </a:cxn>
              <a:cxn ang="0">
                <a:pos x="517" y="1859"/>
              </a:cxn>
              <a:cxn ang="0">
                <a:pos x="670" y="2923"/>
              </a:cxn>
              <a:cxn ang="0">
                <a:pos x="0" y="2923"/>
              </a:cxn>
              <a:cxn ang="0">
                <a:pos x="0" y="0"/>
              </a:cxn>
            </a:cxnLst>
            <a:rect l="0" t="0" r="r" b="b"/>
            <a:pathLst>
              <a:path w="670" h="2923">
                <a:moveTo>
                  <a:pt x="0" y="0"/>
                </a:moveTo>
                <a:lnTo>
                  <a:pt x="328" y="7"/>
                </a:lnTo>
                <a:lnTo>
                  <a:pt x="393" y="780"/>
                </a:lnTo>
                <a:lnTo>
                  <a:pt x="517" y="1859"/>
                </a:lnTo>
                <a:lnTo>
                  <a:pt x="670" y="2923"/>
                </a:lnTo>
                <a:lnTo>
                  <a:pt x="0" y="2923"/>
                </a:lnTo>
                <a:lnTo>
                  <a:pt x="0" y="0"/>
                </a:lnTo>
                <a:close/>
              </a:path>
            </a:pathLst>
          </a:custGeom>
          <a:solidFill>
            <a:srgbClr val="99FF99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1192241" y="2124116"/>
            <a:ext cx="6875463" cy="4156075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387" y="481"/>
              </a:cxn>
              <a:cxn ang="0">
                <a:pos x="861" y="999"/>
              </a:cxn>
              <a:cxn ang="0">
                <a:pos x="904" y="992"/>
              </a:cxn>
              <a:cxn ang="0">
                <a:pos x="912" y="868"/>
              </a:cxn>
              <a:cxn ang="0">
                <a:pos x="919" y="686"/>
              </a:cxn>
              <a:cxn ang="0">
                <a:pos x="934" y="963"/>
              </a:cxn>
              <a:cxn ang="0">
                <a:pos x="955" y="1057"/>
              </a:cxn>
              <a:cxn ang="0">
                <a:pos x="1007" y="1167"/>
              </a:cxn>
              <a:cxn ang="0">
                <a:pos x="1211" y="1371"/>
              </a:cxn>
              <a:cxn ang="0">
                <a:pos x="1736" y="1896"/>
              </a:cxn>
              <a:cxn ang="0">
                <a:pos x="1896" y="2020"/>
              </a:cxn>
              <a:cxn ang="0">
                <a:pos x="2377" y="2188"/>
              </a:cxn>
              <a:cxn ang="0">
                <a:pos x="2735" y="2268"/>
              </a:cxn>
              <a:cxn ang="0">
                <a:pos x="3194" y="2370"/>
              </a:cxn>
              <a:cxn ang="0">
                <a:pos x="3850" y="2508"/>
              </a:cxn>
              <a:cxn ang="0">
                <a:pos x="4047" y="2494"/>
              </a:cxn>
              <a:cxn ang="0">
                <a:pos x="4149" y="2333"/>
              </a:cxn>
              <a:cxn ang="0">
                <a:pos x="4185" y="2115"/>
              </a:cxn>
              <a:cxn ang="0">
                <a:pos x="4193" y="1808"/>
              </a:cxn>
              <a:cxn ang="0">
                <a:pos x="4215" y="2173"/>
              </a:cxn>
              <a:cxn ang="0">
                <a:pos x="4258" y="2406"/>
              </a:cxn>
              <a:cxn ang="0">
                <a:pos x="4331" y="2610"/>
              </a:cxn>
              <a:cxn ang="0">
                <a:pos x="0" y="2618"/>
              </a:cxn>
              <a:cxn ang="0">
                <a:pos x="8" y="0"/>
              </a:cxn>
            </a:cxnLst>
            <a:rect l="0" t="0" r="r" b="b"/>
            <a:pathLst>
              <a:path w="4331" h="2618">
                <a:moveTo>
                  <a:pt x="8" y="0"/>
                </a:moveTo>
                <a:lnTo>
                  <a:pt x="387" y="481"/>
                </a:lnTo>
                <a:lnTo>
                  <a:pt x="861" y="999"/>
                </a:lnTo>
                <a:lnTo>
                  <a:pt x="904" y="992"/>
                </a:lnTo>
                <a:lnTo>
                  <a:pt x="912" y="868"/>
                </a:lnTo>
                <a:lnTo>
                  <a:pt x="919" y="686"/>
                </a:lnTo>
                <a:lnTo>
                  <a:pt x="934" y="963"/>
                </a:lnTo>
                <a:lnTo>
                  <a:pt x="955" y="1057"/>
                </a:lnTo>
                <a:lnTo>
                  <a:pt x="1007" y="1167"/>
                </a:lnTo>
                <a:lnTo>
                  <a:pt x="1211" y="1371"/>
                </a:lnTo>
                <a:lnTo>
                  <a:pt x="1736" y="1896"/>
                </a:lnTo>
                <a:lnTo>
                  <a:pt x="1896" y="2020"/>
                </a:lnTo>
                <a:lnTo>
                  <a:pt x="2377" y="2188"/>
                </a:lnTo>
                <a:lnTo>
                  <a:pt x="2735" y="2268"/>
                </a:lnTo>
                <a:lnTo>
                  <a:pt x="3194" y="2370"/>
                </a:lnTo>
                <a:lnTo>
                  <a:pt x="3850" y="2508"/>
                </a:lnTo>
                <a:lnTo>
                  <a:pt x="4047" y="2494"/>
                </a:lnTo>
                <a:lnTo>
                  <a:pt x="4149" y="2333"/>
                </a:lnTo>
                <a:lnTo>
                  <a:pt x="4185" y="2115"/>
                </a:lnTo>
                <a:lnTo>
                  <a:pt x="4193" y="1808"/>
                </a:lnTo>
                <a:lnTo>
                  <a:pt x="4215" y="2173"/>
                </a:lnTo>
                <a:lnTo>
                  <a:pt x="4258" y="2406"/>
                </a:lnTo>
                <a:lnTo>
                  <a:pt x="4331" y="2610"/>
                </a:lnTo>
                <a:lnTo>
                  <a:pt x="0" y="2618"/>
                </a:lnTo>
                <a:lnTo>
                  <a:pt x="8" y="0"/>
                </a:lnTo>
                <a:close/>
              </a:path>
            </a:pathLst>
          </a:custGeom>
          <a:solidFill>
            <a:srgbClr val="99CC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14" name="Picture 3" descr="miror-marionnette-beche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0139" y="1363026"/>
            <a:ext cx="4373893" cy="328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ttore 2 15"/>
          <p:cNvCxnSpPr/>
          <p:nvPr/>
        </p:nvCxnSpPr>
        <p:spPr>
          <a:xfrm rot="10800000" flipV="1">
            <a:off x="3786182" y="4000504"/>
            <a:ext cx="1571636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2857489" y="2643182"/>
            <a:ext cx="207170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Optimization of the payload design to minimize the mechanical losses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7258072" cy="64294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Detector sensitivity</a:t>
            </a:r>
            <a:endParaRPr lang="en-US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844" y="571480"/>
            <a:ext cx="9001156" cy="135732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faint space-time deformation measurement must compete with a series of noise sources that are spoiling the detector </a:t>
            </a:r>
            <a:r>
              <a:rPr lang="en-US" sz="2400" dirty="0" smtClean="0">
                <a:solidFill>
                  <a:srgbClr val="000000"/>
                </a:solidFill>
              </a:rPr>
              <a:t>sensitivity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REFCA, 4 October 2013</a:t>
            </a:r>
            <a:endParaRPr kumimoji="0" lang="en-US"/>
          </a:p>
        </p:txBody>
      </p:sp>
      <p:pic>
        <p:nvPicPr>
          <p:cNvPr id="6" name="Picture 3" descr="sensitivit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66" y="1336699"/>
            <a:ext cx="8458200" cy="55213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Freeform 5"/>
          <p:cNvSpPr>
            <a:spLocks/>
          </p:cNvSpPr>
          <p:nvPr/>
        </p:nvSpPr>
        <p:spPr bwMode="auto">
          <a:xfrm>
            <a:off x="1204941" y="1627228"/>
            <a:ext cx="1063625" cy="46402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8" y="7"/>
              </a:cxn>
              <a:cxn ang="0">
                <a:pos x="393" y="780"/>
              </a:cxn>
              <a:cxn ang="0">
                <a:pos x="517" y="1859"/>
              </a:cxn>
              <a:cxn ang="0">
                <a:pos x="670" y="2923"/>
              </a:cxn>
              <a:cxn ang="0">
                <a:pos x="0" y="2923"/>
              </a:cxn>
              <a:cxn ang="0">
                <a:pos x="0" y="0"/>
              </a:cxn>
            </a:cxnLst>
            <a:rect l="0" t="0" r="r" b="b"/>
            <a:pathLst>
              <a:path w="670" h="2923">
                <a:moveTo>
                  <a:pt x="0" y="0"/>
                </a:moveTo>
                <a:lnTo>
                  <a:pt x="328" y="7"/>
                </a:lnTo>
                <a:lnTo>
                  <a:pt x="393" y="780"/>
                </a:lnTo>
                <a:lnTo>
                  <a:pt x="517" y="1859"/>
                </a:lnTo>
                <a:lnTo>
                  <a:pt x="670" y="2923"/>
                </a:lnTo>
                <a:lnTo>
                  <a:pt x="0" y="2923"/>
                </a:lnTo>
                <a:lnTo>
                  <a:pt x="0" y="0"/>
                </a:lnTo>
                <a:close/>
              </a:path>
            </a:pathLst>
          </a:custGeom>
          <a:solidFill>
            <a:srgbClr val="99FF99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1192241" y="2124116"/>
            <a:ext cx="6875463" cy="4156075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387" y="481"/>
              </a:cxn>
              <a:cxn ang="0">
                <a:pos x="861" y="999"/>
              </a:cxn>
              <a:cxn ang="0">
                <a:pos x="904" y="992"/>
              </a:cxn>
              <a:cxn ang="0">
                <a:pos x="912" y="868"/>
              </a:cxn>
              <a:cxn ang="0">
                <a:pos x="919" y="686"/>
              </a:cxn>
              <a:cxn ang="0">
                <a:pos x="934" y="963"/>
              </a:cxn>
              <a:cxn ang="0">
                <a:pos x="955" y="1057"/>
              </a:cxn>
              <a:cxn ang="0">
                <a:pos x="1007" y="1167"/>
              </a:cxn>
              <a:cxn ang="0">
                <a:pos x="1211" y="1371"/>
              </a:cxn>
              <a:cxn ang="0">
                <a:pos x="1736" y="1896"/>
              </a:cxn>
              <a:cxn ang="0">
                <a:pos x="1896" y="2020"/>
              </a:cxn>
              <a:cxn ang="0">
                <a:pos x="2377" y="2188"/>
              </a:cxn>
              <a:cxn ang="0">
                <a:pos x="2735" y="2268"/>
              </a:cxn>
              <a:cxn ang="0">
                <a:pos x="3194" y="2370"/>
              </a:cxn>
              <a:cxn ang="0">
                <a:pos x="3850" y="2508"/>
              </a:cxn>
              <a:cxn ang="0">
                <a:pos x="4047" y="2494"/>
              </a:cxn>
              <a:cxn ang="0">
                <a:pos x="4149" y="2333"/>
              </a:cxn>
              <a:cxn ang="0">
                <a:pos x="4185" y="2115"/>
              </a:cxn>
              <a:cxn ang="0">
                <a:pos x="4193" y="1808"/>
              </a:cxn>
              <a:cxn ang="0">
                <a:pos x="4215" y="2173"/>
              </a:cxn>
              <a:cxn ang="0">
                <a:pos x="4258" y="2406"/>
              </a:cxn>
              <a:cxn ang="0">
                <a:pos x="4331" y="2610"/>
              </a:cxn>
              <a:cxn ang="0">
                <a:pos x="0" y="2618"/>
              </a:cxn>
              <a:cxn ang="0">
                <a:pos x="8" y="0"/>
              </a:cxn>
            </a:cxnLst>
            <a:rect l="0" t="0" r="r" b="b"/>
            <a:pathLst>
              <a:path w="4331" h="2618">
                <a:moveTo>
                  <a:pt x="8" y="0"/>
                </a:moveTo>
                <a:lnTo>
                  <a:pt x="387" y="481"/>
                </a:lnTo>
                <a:lnTo>
                  <a:pt x="861" y="999"/>
                </a:lnTo>
                <a:lnTo>
                  <a:pt x="904" y="992"/>
                </a:lnTo>
                <a:lnTo>
                  <a:pt x="912" y="868"/>
                </a:lnTo>
                <a:lnTo>
                  <a:pt x="919" y="686"/>
                </a:lnTo>
                <a:lnTo>
                  <a:pt x="934" y="963"/>
                </a:lnTo>
                <a:lnTo>
                  <a:pt x="955" y="1057"/>
                </a:lnTo>
                <a:lnTo>
                  <a:pt x="1007" y="1167"/>
                </a:lnTo>
                <a:lnTo>
                  <a:pt x="1211" y="1371"/>
                </a:lnTo>
                <a:lnTo>
                  <a:pt x="1736" y="1896"/>
                </a:lnTo>
                <a:lnTo>
                  <a:pt x="1896" y="2020"/>
                </a:lnTo>
                <a:lnTo>
                  <a:pt x="2377" y="2188"/>
                </a:lnTo>
                <a:lnTo>
                  <a:pt x="2735" y="2268"/>
                </a:lnTo>
                <a:lnTo>
                  <a:pt x="3194" y="2370"/>
                </a:lnTo>
                <a:lnTo>
                  <a:pt x="3850" y="2508"/>
                </a:lnTo>
                <a:lnTo>
                  <a:pt x="4047" y="2494"/>
                </a:lnTo>
                <a:lnTo>
                  <a:pt x="4149" y="2333"/>
                </a:lnTo>
                <a:lnTo>
                  <a:pt x="4185" y="2115"/>
                </a:lnTo>
                <a:lnTo>
                  <a:pt x="4193" y="1808"/>
                </a:lnTo>
                <a:lnTo>
                  <a:pt x="4215" y="2173"/>
                </a:lnTo>
                <a:lnTo>
                  <a:pt x="4258" y="2406"/>
                </a:lnTo>
                <a:lnTo>
                  <a:pt x="4331" y="2610"/>
                </a:lnTo>
                <a:lnTo>
                  <a:pt x="0" y="2618"/>
                </a:lnTo>
                <a:lnTo>
                  <a:pt x="8" y="0"/>
                </a:lnTo>
                <a:close/>
              </a:path>
            </a:pathLst>
          </a:custGeom>
          <a:solidFill>
            <a:srgbClr val="99CC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1181129" y="4648241"/>
            <a:ext cx="7129462" cy="1619250"/>
          </a:xfrm>
          <a:custGeom>
            <a:avLst/>
            <a:gdLst/>
            <a:ahLst/>
            <a:cxnLst>
              <a:cxn ang="0">
                <a:pos x="0" y="619"/>
              </a:cxn>
              <a:cxn ang="0">
                <a:pos x="1057" y="619"/>
              </a:cxn>
              <a:cxn ang="0">
                <a:pos x="2457" y="619"/>
              </a:cxn>
              <a:cxn ang="0">
                <a:pos x="2960" y="576"/>
              </a:cxn>
              <a:cxn ang="0">
                <a:pos x="3631" y="357"/>
              </a:cxn>
              <a:cxn ang="0">
                <a:pos x="4484" y="0"/>
              </a:cxn>
              <a:cxn ang="0">
                <a:pos x="4491" y="1013"/>
              </a:cxn>
              <a:cxn ang="0">
                <a:pos x="7" y="1020"/>
              </a:cxn>
              <a:cxn ang="0">
                <a:pos x="0" y="619"/>
              </a:cxn>
            </a:cxnLst>
            <a:rect l="0" t="0" r="r" b="b"/>
            <a:pathLst>
              <a:path w="4491" h="1020">
                <a:moveTo>
                  <a:pt x="0" y="619"/>
                </a:moveTo>
                <a:lnTo>
                  <a:pt x="1057" y="619"/>
                </a:lnTo>
                <a:lnTo>
                  <a:pt x="2457" y="619"/>
                </a:lnTo>
                <a:lnTo>
                  <a:pt x="2960" y="576"/>
                </a:lnTo>
                <a:lnTo>
                  <a:pt x="3631" y="357"/>
                </a:lnTo>
                <a:lnTo>
                  <a:pt x="4484" y="0"/>
                </a:lnTo>
                <a:lnTo>
                  <a:pt x="4491" y="1013"/>
                </a:lnTo>
                <a:lnTo>
                  <a:pt x="7" y="1020"/>
                </a:lnTo>
                <a:lnTo>
                  <a:pt x="0" y="619"/>
                </a:lnTo>
                <a:close/>
              </a:path>
            </a:pathLst>
          </a:custGeom>
          <a:solidFill>
            <a:srgbClr val="FFCC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3571868" y="3214686"/>
            <a:ext cx="207170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Maximization of the injected laser power, to minimize the shot noise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12" name="Connettore 2 11"/>
          <p:cNvCxnSpPr/>
          <p:nvPr/>
        </p:nvCxnSpPr>
        <p:spPr>
          <a:xfrm>
            <a:off x="5072066" y="4572008"/>
            <a:ext cx="1571636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2700"/>
            <a:ext cx="6512768" cy="960438"/>
          </a:xfrm>
          <a:ln/>
        </p:spPr>
        <p:txBody>
          <a:bodyPr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/>
              <a:t>A real detector scheme</a:t>
            </a:r>
          </a:p>
        </p:txBody>
      </p:sp>
      <p:sp>
        <p:nvSpPr>
          <p:cNvPr id="12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275856" y="6381328"/>
            <a:ext cx="3682752" cy="365125"/>
          </a:xfrm>
        </p:spPr>
        <p:txBody>
          <a:bodyPr/>
          <a:lstStyle/>
          <a:p>
            <a:r>
              <a:rPr lang="en-GB" smtClean="0"/>
              <a:t>REFCA, 4 October 2013</a:t>
            </a:r>
            <a:endParaRPr lang="en-GB" dirty="0">
              <a:solidFill>
                <a:srgbClr val="969696"/>
              </a:solidFill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7827963" cy="4532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34988" y="3697288"/>
            <a:ext cx="1343935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Verdana" pitchFamily="32" charset="0"/>
              </a:rPr>
              <a:t>Laser 20 W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71675" y="1905000"/>
            <a:ext cx="6713538" cy="3594101"/>
            <a:chOff x="1242" y="1200"/>
            <a:chExt cx="4229" cy="2264"/>
          </a:xfrm>
        </p:grpSpPr>
        <p:sp>
          <p:nvSpPr>
            <p:cNvPr id="15365" name="Text Box 5"/>
            <p:cNvSpPr txBox="1">
              <a:spLocks noChangeArrowheads="1"/>
            </p:cNvSpPr>
            <p:nvPr/>
          </p:nvSpPr>
          <p:spPr bwMode="auto">
            <a:xfrm>
              <a:off x="3379" y="3249"/>
              <a:ext cx="1882" cy="2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eaLnBrk="0" hangingPunct="0"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 sz="160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Verdana" pitchFamily="32" charset="0"/>
                </a:rPr>
                <a:t>Output Mode </a:t>
              </a:r>
              <a:r>
                <a:rPr lang="de-DE" sz="16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Verdana" pitchFamily="32" charset="0"/>
                </a:rPr>
                <a:t>Cleaner, ~1W</a:t>
              </a:r>
              <a:endParaRPr lang="de-DE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Verdana" pitchFamily="32" charset="0"/>
              </a:endParaRPr>
            </a:p>
          </p:txBody>
        </p:sp>
        <p:sp>
          <p:nvSpPr>
            <p:cNvPr id="15366" name="Text Box 6"/>
            <p:cNvSpPr txBox="1">
              <a:spLocks noChangeArrowheads="1"/>
            </p:cNvSpPr>
            <p:nvPr/>
          </p:nvSpPr>
          <p:spPr bwMode="auto">
            <a:xfrm>
              <a:off x="3317" y="1584"/>
              <a:ext cx="2154" cy="5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 sz="160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Verdana" pitchFamily="32" charset="0"/>
                </a:rPr>
                <a:t>3 km </a:t>
              </a:r>
              <a:r>
                <a:rPr lang="de-DE" sz="1600" dirty="0" err="1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Verdana" pitchFamily="32" charset="0"/>
                </a:rPr>
                <a:t>long</a:t>
              </a:r>
              <a:r>
                <a:rPr lang="de-DE" sz="160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Verdana" pitchFamily="32" charset="0"/>
                </a:rPr>
                <a:t> Fabry-Perot </a:t>
              </a:r>
              <a:r>
                <a:rPr lang="de-DE" sz="1600" dirty="0" err="1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Verdana" pitchFamily="32" charset="0"/>
                </a:rPr>
                <a:t>cavities</a:t>
              </a:r>
              <a:r>
                <a:rPr lang="de-DE" sz="160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Verdana" pitchFamily="32" charset="0"/>
                </a:rPr>
                <a:t>:</a:t>
              </a:r>
            </a:p>
            <a:p>
              <a:pPr eaLnBrk="0" hangingPunct="0"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 sz="1600" dirty="0" err="1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Verdana" pitchFamily="32" charset="0"/>
                </a:rPr>
                <a:t>to</a:t>
              </a:r>
              <a:r>
                <a:rPr lang="de-DE" sz="160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Verdana" pitchFamily="32" charset="0"/>
                </a:rPr>
                <a:t> </a:t>
              </a:r>
              <a:r>
                <a:rPr lang="de-DE" sz="1600" dirty="0" err="1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Verdana" pitchFamily="32" charset="0"/>
                </a:rPr>
                <a:t>lengthen</a:t>
              </a:r>
              <a:r>
                <a:rPr lang="de-DE" sz="160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Verdana" pitchFamily="32" charset="0"/>
                </a:rPr>
                <a:t> </a:t>
              </a:r>
              <a:r>
                <a:rPr lang="de-DE" sz="1600" dirty="0" err="1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Verdana" pitchFamily="32" charset="0"/>
                </a:rPr>
                <a:t>the</a:t>
              </a:r>
              <a:r>
                <a:rPr lang="de-DE" sz="160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Verdana" pitchFamily="32" charset="0"/>
                </a:rPr>
                <a:t> </a:t>
              </a:r>
              <a:r>
                <a:rPr lang="de-DE" sz="1600" dirty="0" err="1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Verdana" pitchFamily="32" charset="0"/>
                </a:rPr>
                <a:t>optical</a:t>
              </a:r>
              <a:r>
                <a:rPr lang="de-DE" sz="160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Verdana" pitchFamily="32" charset="0"/>
                </a:rPr>
                <a:t> </a:t>
              </a:r>
              <a:r>
                <a:rPr lang="de-DE" sz="1600" dirty="0" err="1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Verdana" pitchFamily="32" charset="0"/>
                </a:rPr>
                <a:t>path</a:t>
              </a:r>
              <a:r>
                <a:rPr lang="de-DE" sz="160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Verdana" pitchFamily="32" charset="0"/>
                </a:rPr>
                <a:t> </a:t>
              </a:r>
              <a:r>
                <a:rPr lang="de-DE" sz="1600" dirty="0" err="1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Verdana" pitchFamily="32" charset="0"/>
                </a:rPr>
                <a:t>to</a:t>
              </a:r>
              <a:r>
                <a:rPr lang="de-DE" sz="160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Verdana" pitchFamily="32" charset="0"/>
                </a:rPr>
                <a:t> </a:t>
              </a:r>
            </a:p>
            <a:p>
              <a:pPr eaLnBrk="0" hangingPunct="0"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 sz="160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Verdana" pitchFamily="32" charset="0"/>
                </a:rPr>
                <a:t>100 </a:t>
              </a:r>
              <a:r>
                <a:rPr lang="de-DE" sz="16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Verdana" pitchFamily="32" charset="0"/>
                </a:rPr>
                <a:t>km, ~50 </a:t>
              </a:r>
              <a:r>
                <a:rPr lang="de-DE" sz="1600" dirty="0" err="1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Verdana" pitchFamily="32" charset="0"/>
                </a:rPr>
                <a:t>kW</a:t>
              </a:r>
              <a:endParaRPr lang="de-DE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Verdana" pitchFamily="32" charset="0"/>
              </a:endParaRPr>
            </a:p>
          </p:txBody>
        </p:sp>
        <p:sp>
          <p:nvSpPr>
            <p:cNvPr id="15367" name="Text Box 7"/>
            <p:cNvSpPr txBox="1">
              <a:spLocks noChangeArrowheads="1"/>
            </p:cNvSpPr>
            <p:nvPr/>
          </p:nvSpPr>
          <p:spPr bwMode="auto">
            <a:xfrm>
              <a:off x="1242" y="1200"/>
              <a:ext cx="1394" cy="2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eaLnBrk="0" hangingPunct="0"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 sz="160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Verdana" pitchFamily="32" charset="0"/>
                </a:rPr>
                <a:t>Input Mode Cleaner</a:t>
              </a:r>
            </a:p>
          </p:txBody>
        </p:sp>
      </p:grp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691680" y="5445224"/>
            <a:ext cx="3017471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Verdana" pitchFamily="32" charset="0"/>
              </a:rPr>
              <a:t>Power recycling mirror: 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Verdana" pitchFamily="32" charset="0"/>
              </a:rPr>
              <a:t>to increase the light power 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Verdana" pitchFamily="32" charset="0"/>
              </a:rPr>
              <a:t>to 1 kW </a:t>
            </a: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V="1">
            <a:off x="3657600" y="4799013"/>
            <a:ext cx="457200" cy="6889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5822950" y="1533525"/>
            <a:ext cx="2322513" cy="368300"/>
          </a:xfrm>
          <a:prstGeom prst="rect">
            <a:avLst/>
          </a:prstGeom>
          <a:solidFill>
            <a:srgbClr val="F8F8F8"/>
          </a:solidFill>
          <a:ln w="12600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>
                <a:solidFill>
                  <a:srgbClr val="000000"/>
                </a:solidFill>
                <a:latin typeface="Trebuchet MS" pitchFamily="32" charset="0"/>
              </a:rPr>
              <a:t>Virgo optical scheme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REFCA, 4 October 2013</a:t>
            </a:r>
            <a:endParaRPr lang="en-GB">
              <a:solidFill>
                <a:srgbClr val="969696"/>
              </a:solidFill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-100013"/>
            <a:ext cx="9288463" cy="7127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089650" y="715963"/>
            <a:ext cx="1952625" cy="336550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b="1">
                <a:solidFill>
                  <a:srgbClr val="6600CC"/>
                </a:solidFill>
                <a:latin typeface="Comic Sans MS" pitchFamily="64" charset="0"/>
              </a:rPr>
              <a:t>Master laser, 1W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154613" y="5876925"/>
            <a:ext cx="1900237" cy="33655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b="1">
                <a:solidFill>
                  <a:srgbClr val="000000"/>
                </a:solidFill>
                <a:latin typeface="Comic Sans MS" pitchFamily="64" charset="0"/>
              </a:rPr>
              <a:t>Slave laser, 22W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238500" y="4724400"/>
            <a:ext cx="1755775" cy="336550"/>
          </a:xfrm>
          <a:prstGeom prst="rect">
            <a:avLst/>
          </a:prstGeom>
          <a:solidFill>
            <a:srgbClr val="FFCC66"/>
          </a:solidFill>
          <a:ln w="9360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b="1">
                <a:solidFill>
                  <a:srgbClr val="080808"/>
                </a:solidFill>
                <a:latin typeface="Comic Sans MS" pitchFamily="64" charset="0"/>
              </a:rPr>
              <a:t>Main Beam Path</a:t>
            </a: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H="1">
            <a:off x="5365750" y="908050"/>
            <a:ext cx="576263" cy="2571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H="1">
            <a:off x="1662113" y="2563813"/>
            <a:ext cx="481012" cy="1304925"/>
          </a:xfrm>
          <a:prstGeom prst="line">
            <a:avLst/>
          </a:prstGeom>
          <a:noFill/>
          <a:ln w="28440">
            <a:solidFill>
              <a:srgbClr val="FFCF8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>
            <a:off x="492125" y="5238750"/>
            <a:ext cx="608013" cy="1604963"/>
          </a:xfrm>
          <a:prstGeom prst="line">
            <a:avLst/>
          </a:prstGeom>
          <a:noFill/>
          <a:ln w="28440">
            <a:solidFill>
              <a:srgbClr val="FFCF89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H="1">
            <a:off x="1995488" y="2563813"/>
            <a:ext cx="147637" cy="1893887"/>
          </a:xfrm>
          <a:prstGeom prst="line">
            <a:avLst/>
          </a:prstGeom>
          <a:noFill/>
          <a:ln w="28440">
            <a:solidFill>
              <a:srgbClr val="FFCF8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V="1">
            <a:off x="2116138" y="2616200"/>
            <a:ext cx="360362" cy="1931988"/>
          </a:xfrm>
          <a:prstGeom prst="line">
            <a:avLst/>
          </a:prstGeom>
          <a:noFill/>
          <a:ln w="28440">
            <a:solidFill>
              <a:srgbClr val="FFCF8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2460625" y="2636838"/>
            <a:ext cx="33338" cy="2700337"/>
          </a:xfrm>
          <a:prstGeom prst="line">
            <a:avLst/>
          </a:prstGeom>
          <a:noFill/>
          <a:ln w="28440">
            <a:solidFill>
              <a:srgbClr val="FFCF8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V="1">
            <a:off x="2579688" y="4649788"/>
            <a:ext cx="136525" cy="704850"/>
          </a:xfrm>
          <a:prstGeom prst="line">
            <a:avLst/>
          </a:prstGeom>
          <a:noFill/>
          <a:ln w="28440">
            <a:solidFill>
              <a:srgbClr val="FFCF8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6" name="Freeform 12"/>
          <p:cNvSpPr>
            <a:spLocks noChangeArrowheads="1"/>
          </p:cNvSpPr>
          <p:nvPr/>
        </p:nvSpPr>
        <p:spPr bwMode="auto">
          <a:xfrm>
            <a:off x="2566988" y="1206500"/>
            <a:ext cx="4727575" cy="3314700"/>
          </a:xfrm>
          <a:custGeom>
            <a:avLst/>
            <a:gdLst/>
            <a:ahLst/>
            <a:cxnLst>
              <a:cxn ang="0">
                <a:pos x="397" y="255"/>
              </a:cxn>
              <a:cxn ang="0">
                <a:pos x="142" y="283"/>
              </a:cxn>
              <a:cxn ang="0">
                <a:pos x="198" y="113"/>
              </a:cxn>
              <a:cxn ang="0">
                <a:pos x="85" y="113"/>
              </a:cxn>
              <a:cxn ang="0">
                <a:pos x="0" y="255"/>
              </a:cxn>
              <a:cxn ang="0">
                <a:pos x="737" y="227"/>
              </a:cxn>
              <a:cxn ang="0">
                <a:pos x="822" y="1729"/>
              </a:cxn>
              <a:cxn ang="0">
                <a:pos x="1616" y="1134"/>
              </a:cxn>
              <a:cxn ang="0">
                <a:pos x="2013" y="1360"/>
              </a:cxn>
              <a:cxn ang="0">
                <a:pos x="2013" y="1105"/>
              </a:cxn>
              <a:cxn ang="0">
                <a:pos x="2523" y="1077"/>
              </a:cxn>
              <a:cxn ang="0">
                <a:pos x="1531" y="0"/>
              </a:cxn>
            </a:cxnLst>
            <a:rect l="0" t="0" r="r" b="b"/>
            <a:pathLst>
              <a:path w="2523" h="1729">
                <a:moveTo>
                  <a:pt x="397" y="255"/>
                </a:moveTo>
                <a:lnTo>
                  <a:pt x="142" y="283"/>
                </a:lnTo>
                <a:lnTo>
                  <a:pt x="198" y="113"/>
                </a:lnTo>
                <a:lnTo>
                  <a:pt x="85" y="113"/>
                </a:lnTo>
                <a:lnTo>
                  <a:pt x="0" y="255"/>
                </a:lnTo>
                <a:lnTo>
                  <a:pt x="737" y="227"/>
                </a:lnTo>
                <a:lnTo>
                  <a:pt x="822" y="1729"/>
                </a:lnTo>
                <a:lnTo>
                  <a:pt x="1616" y="1134"/>
                </a:lnTo>
                <a:lnTo>
                  <a:pt x="2013" y="1360"/>
                </a:lnTo>
                <a:lnTo>
                  <a:pt x="2013" y="1105"/>
                </a:lnTo>
                <a:lnTo>
                  <a:pt x="2523" y="1077"/>
                </a:lnTo>
                <a:lnTo>
                  <a:pt x="1531" y="0"/>
                </a:lnTo>
              </a:path>
            </a:pathLst>
          </a:custGeom>
          <a:noFill/>
          <a:ln w="28440">
            <a:solidFill>
              <a:srgbClr val="FFCF8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4559300" y="5662613"/>
            <a:ext cx="984250" cy="1587"/>
          </a:xfrm>
          <a:prstGeom prst="line">
            <a:avLst/>
          </a:prstGeom>
          <a:noFill/>
          <a:ln w="93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V="1">
            <a:off x="2836863" y="3705225"/>
            <a:ext cx="63500" cy="404813"/>
          </a:xfrm>
          <a:prstGeom prst="line">
            <a:avLst/>
          </a:prstGeom>
          <a:noFill/>
          <a:ln w="28440">
            <a:solidFill>
              <a:srgbClr val="FFCF8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V="1">
            <a:off x="3044825" y="2176463"/>
            <a:ext cx="185738" cy="879475"/>
          </a:xfrm>
          <a:prstGeom prst="line">
            <a:avLst/>
          </a:prstGeom>
          <a:noFill/>
          <a:ln w="28440">
            <a:solidFill>
              <a:srgbClr val="FFCF8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4011613" y="1884363"/>
            <a:ext cx="4603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>
                <a:solidFill>
                  <a:srgbClr val="FFCF89"/>
                </a:solidFill>
              </a:rPr>
              <a:t>F.I.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3092450" y="2465388"/>
            <a:ext cx="550863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>
                <a:solidFill>
                  <a:srgbClr val="FFCF89"/>
                </a:solidFill>
              </a:rPr>
              <a:t>E.O.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6746875" y="2157413"/>
            <a:ext cx="4603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>
                <a:solidFill>
                  <a:srgbClr val="FFCF89"/>
                </a:solidFill>
              </a:rPr>
              <a:t>F.I.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2903538" y="4244975"/>
            <a:ext cx="4603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>
                <a:solidFill>
                  <a:srgbClr val="FFCF89"/>
                </a:solidFill>
              </a:rPr>
              <a:t>F.I.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468313" y="188913"/>
            <a:ext cx="8153400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4" charset="0"/>
              </a:rPr>
              <a:t>Laser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219700" y="5013325"/>
            <a:ext cx="5041900" cy="1524000"/>
          </a:xfrm>
          <a:ln/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tabLst>
                <a:tab pos="338138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8938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/>
              <a:t>		</a:t>
            </a:r>
            <a:r>
              <a:rPr lang="en-US" b="1" u="sng"/>
              <a:t>Fused silica mirrors</a:t>
            </a:r>
          </a:p>
          <a:p>
            <a:pPr>
              <a:lnSpc>
                <a:spcPct val="90000"/>
              </a:lnSpc>
              <a:tabLst>
                <a:tab pos="338138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8938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/>
              <a:t>35 cm diam, 10 cm thick, 21 kg</a:t>
            </a:r>
          </a:p>
          <a:p>
            <a:pPr>
              <a:lnSpc>
                <a:spcPct val="90000"/>
              </a:lnSpc>
              <a:tabLst>
                <a:tab pos="338138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8938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/>
              <a:t>Scattering losses:	a few ppm	</a:t>
            </a:r>
          </a:p>
          <a:p>
            <a:pPr>
              <a:lnSpc>
                <a:spcPct val="90000"/>
              </a:lnSpc>
              <a:tabLst>
                <a:tab pos="338138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8938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/>
              <a:t>Substrate losses:     	1 ppm</a:t>
            </a:r>
          </a:p>
          <a:p>
            <a:pPr>
              <a:lnSpc>
                <a:spcPct val="90000"/>
              </a:lnSpc>
              <a:tabLst>
                <a:tab pos="338138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8938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/>
              <a:t>Coating losses:         	&lt;5 ppm</a:t>
            </a:r>
          </a:p>
          <a:p>
            <a:pPr>
              <a:lnSpc>
                <a:spcPct val="90000"/>
              </a:lnSpc>
              <a:tabLst>
                <a:tab pos="338138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8938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/>
              <a:t>Surface deformation:  	</a:t>
            </a:r>
            <a:r>
              <a:rPr lang="en-US" sz="1600">
                <a:latin typeface="Symbol" pitchFamily="16" charset="2"/>
              </a:rPr>
              <a:t></a:t>
            </a:r>
            <a:r>
              <a:rPr lang="en-US" sz="1600"/>
              <a:t>/100</a:t>
            </a:r>
          </a:p>
          <a:p>
            <a:pPr>
              <a:lnSpc>
                <a:spcPct val="90000"/>
              </a:lnSpc>
              <a:tabLst>
                <a:tab pos="338138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8938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600"/>
          </a:p>
        </p:txBody>
      </p:sp>
      <p:sp>
        <p:nvSpPr>
          <p:cNvPr id="5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REFCA, 4 October 2013</a:t>
            </a:r>
            <a:endParaRPr lang="en-GB">
              <a:solidFill>
                <a:srgbClr val="969696"/>
              </a:solidFill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00113" y="-7938"/>
            <a:ext cx="10152063" cy="71501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11188" y="260350"/>
            <a:ext cx="8153400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4" charset="0"/>
              </a:rPr>
              <a:t>Super mirrors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2657475" y="5157788"/>
            <a:ext cx="7315200" cy="1700212"/>
          </a:xfrm>
          <a:ln/>
        </p:spPr>
        <p:txBody>
          <a:bodyPr/>
          <a:lstStyle/>
          <a:p>
            <a:pPr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8938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 smtClean="0"/>
              <a:t>Requirements</a:t>
            </a:r>
            <a:r>
              <a:rPr lang="en-US" sz="2000" b="1" dirty="0"/>
              <a:t>	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8938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/>
              <a:t>	</a:t>
            </a:r>
            <a:r>
              <a:rPr lang="en-US" sz="2000" b="1" dirty="0" smtClean="0"/>
              <a:t>10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-9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/>
              <a:t>mbar for total pressure 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8938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/>
              <a:t>	10</a:t>
            </a:r>
            <a:r>
              <a:rPr lang="en-US" sz="2000" b="1" baseline="30000" dirty="0">
                <a:solidFill>
                  <a:srgbClr val="FFFFFF"/>
                </a:solidFill>
              </a:rPr>
              <a:t>-14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/>
              <a:t>mbar for hydrocarbons</a:t>
            </a:r>
          </a:p>
        </p:txBody>
      </p:sp>
      <p:sp>
        <p:nvSpPr>
          <p:cNvPr id="6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REFCA, 4 October 2013</a:t>
            </a:r>
            <a:endParaRPr lang="en-GB">
              <a:solidFill>
                <a:srgbClr val="969696"/>
              </a:solidFill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-26988"/>
            <a:ext cx="9432926" cy="6983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555875" y="188913"/>
            <a:ext cx="8153400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4" charset="0"/>
              </a:rPr>
              <a:t>Vacuum enclosure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790994" y="1557338"/>
            <a:ext cx="1491412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>
                <a:solidFill>
                  <a:srgbClr val="000000"/>
                </a:solidFill>
                <a:latin typeface="Comic Sans MS" pitchFamily="64" charset="0"/>
              </a:rPr>
              <a:t>7000 m</a:t>
            </a:r>
            <a:r>
              <a:rPr lang="it-IT" sz="2400" b="1" dirty="0">
                <a:solidFill>
                  <a:schemeClr val="bg2">
                    <a:lumMod val="10000"/>
                  </a:schemeClr>
                </a:solidFill>
                <a:latin typeface="Comic Sans MS" pitchFamily="64" charset="0"/>
              </a:rPr>
              <a:t>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582909"/>
            <a:ext cx="8715404" cy="627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06" y="0"/>
            <a:ext cx="6429420" cy="5714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Sensitivity: real life</a:t>
            </a:r>
            <a:endParaRPr lang="en-US" dirty="0"/>
          </a:p>
        </p:txBody>
      </p:sp>
      <p:sp>
        <p:nvSpPr>
          <p:cNvPr id="12" name="Élőláb hely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REFCA, 4 October 2013</a:t>
            </a:r>
            <a:endParaRPr kumimoji="0" lang="en-US"/>
          </a:p>
        </p:txBody>
      </p:sp>
      <p:sp>
        <p:nvSpPr>
          <p:cNvPr id="8" name="CasellaDiTesto 7"/>
          <p:cNvSpPr txBox="1"/>
          <p:nvPr/>
        </p:nvSpPr>
        <p:spPr>
          <a:xfrm>
            <a:off x="1214414" y="1214422"/>
            <a:ext cx="4178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Virgo+ noise budget example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1519238" y="-6350"/>
            <a:ext cx="7546975" cy="930275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i="1"/>
              <a:t>Virgo sensitivity evolution</a:t>
            </a:r>
          </a:p>
        </p:txBody>
      </p:sp>
      <p:sp>
        <p:nvSpPr>
          <p:cNvPr id="4" name="Élőláb helye 2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3682752" cy="365125"/>
          </a:xfrm>
        </p:spPr>
        <p:txBody>
          <a:bodyPr/>
          <a:lstStyle/>
          <a:p>
            <a:r>
              <a:rPr lang="en-GB" smtClean="0"/>
              <a:t>REFCA, 4 October 2013</a:t>
            </a:r>
            <a:endParaRPr lang="en-GB" dirty="0">
              <a:solidFill>
                <a:srgbClr val="969696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08720"/>
            <a:ext cx="7632700" cy="5483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724400" y="304800"/>
            <a:ext cx="3352800" cy="381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752600" y="381000"/>
            <a:ext cx="58674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VIRGO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4724400" y="457200"/>
            <a:ext cx="3352800" cy="381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99"/>
          </a:solidFill>
          <a:ln w="9525">
            <a:noFill/>
            <a:round/>
            <a:headEnd/>
            <a:tailEnd/>
          </a:ln>
          <a:effectLst/>
        </p:spPr>
      </p:pic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228600" y="381000"/>
            <a:ext cx="2971800" cy="213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 defTabSz="457200">
              <a:spcBef>
                <a:spcPts val="45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US" dirty="0">
              <a:solidFill>
                <a:srgbClr val="FFFF00"/>
              </a:solidFill>
              <a:latin typeface="Times New Roman" pitchFamily="16" charset="0"/>
              <a:cs typeface="Arial" charset="0"/>
            </a:endParaRPr>
          </a:p>
          <a:p>
            <a:pPr marL="341313" indent="-341313" defTabSz="457200">
              <a:spcBef>
                <a:spcPts val="450"/>
              </a:spcBef>
              <a:buClr>
                <a:srgbClr val="000066"/>
              </a:buClr>
              <a:buSzPct val="110000"/>
              <a:buFont typeface="Times New Roman" pitchFamily="16" charset="0"/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b="1" dirty="0">
                <a:solidFill>
                  <a:srgbClr val="000066"/>
                </a:solidFill>
                <a:latin typeface="Times New Roman" pitchFamily="16" charset="0"/>
                <a:cs typeface="Arial" charset="0"/>
              </a:rPr>
              <a:t>LAPP – Annecy</a:t>
            </a:r>
          </a:p>
          <a:p>
            <a:pPr marL="341313" indent="-341313" defTabSz="457200">
              <a:spcBef>
                <a:spcPts val="450"/>
              </a:spcBef>
              <a:buClr>
                <a:srgbClr val="000066"/>
              </a:buClr>
              <a:buSzPct val="110000"/>
              <a:buFont typeface="Times New Roman" pitchFamily="16" charset="0"/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b="1" dirty="0">
                <a:solidFill>
                  <a:srgbClr val="000066"/>
                </a:solidFill>
                <a:latin typeface="Times New Roman" pitchFamily="16" charset="0"/>
                <a:cs typeface="Arial" charset="0"/>
              </a:rPr>
              <a:t>NIKHEF – Amsterdam</a:t>
            </a:r>
          </a:p>
          <a:p>
            <a:pPr marL="341313" indent="-341313" defTabSz="457200">
              <a:spcBef>
                <a:spcPts val="450"/>
              </a:spcBef>
              <a:buClr>
                <a:srgbClr val="000066"/>
              </a:buClr>
              <a:buSzPct val="110000"/>
              <a:buFont typeface="Times New Roman" pitchFamily="16" charset="0"/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b="1" dirty="0">
                <a:solidFill>
                  <a:srgbClr val="000066"/>
                </a:solidFill>
                <a:latin typeface="Times New Roman" pitchFamily="16" charset="0"/>
                <a:cs typeface="Arial" charset="0"/>
              </a:rPr>
              <a:t>GPG – Birmingham</a:t>
            </a:r>
          </a:p>
          <a:p>
            <a:pPr marL="341313" indent="-341313" defTabSz="457200">
              <a:spcBef>
                <a:spcPts val="450"/>
              </a:spcBef>
              <a:buClr>
                <a:srgbClr val="000066"/>
              </a:buClr>
              <a:buSzPct val="110000"/>
              <a:buFont typeface="Times New Roman" pitchFamily="16" charset="0"/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b="1" dirty="0">
                <a:solidFill>
                  <a:srgbClr val="000066"/>
                </a:solidFill>
                <a:latin typeface="Times New Roman" pitchFamily="16" charset="0"/>
                <a:cs typeface="Arial" charset="0"/>
              </a:rPr>
              <a:t>INFN – Firenze-</a:t>
            </a:r>
            <a:r>
              <a:rPr lang="en-US" b="1" dirty="0" err="1">
                <a:solidFill>
                  <a:srgbClr val="000066"/>
                </a:solidFill>
                <a:latin typeface="Times New Roman" pitchFamily="16" charset="0"/>
                <a:cs typeface="Arial" charset="0"/>
              </a:rPr>
              <a:t>Urbino</a:t>
            </a:r>
            <a:endParaRPr lang="en-US" b="1" dirty="0">
              <a:solidFill>
                <a:srgbClr val="000066"/>
              </a:solidFill>
              <a:latin typeface="Times New Roman" pitchFamily="16" charset="0"/>
              <a:cs typeface="Arial" charset="0"/>
            </a:endParaRPr>
          </a:p>
          <a:p>
            <a:pPr marL="341313" indent="-341313" defTabSz="457200">
              <a:spcBef>
                <a:spcPts val="450"/>
              </a:spcBef>
              <a:buClr>
                <a:srgbClr val="000066"/>
              </a:buClr>
              <a:buSzPct val="110000"/>
              <a:buFont typeface="Times New Roman" pitchFamily="16" charset="0"/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b="1" dirty="0">
                <a:solidFill>
                  <a:srgbClr val="000066"/>
                </a:solidFill>
                <a:latin typeface="Times New Roman" pitchFamily="16" charset="0"/>
                <a:cs typeface="Arial" charset="0"/>
              </a:rPr>
              <a:t>INFN – </a:t>
            </a:r>
            <a:r>
              <a:rPr lang="en-US" b="1" dirty="0" err="1">
                <a:solidFill>
                  <a:srgbClr val="000066"/>
                </a:solidFill>
                <a:latin typeface="Times New Roman" pitchFamily="16" charset="0"/>
                <a:cs typeface="Arial" charset="0"/>
              </a:rPr>
              <a:t>Frascati</a:t>
            </a:r>
            <a:endParaRPr lang="en-US" b="1" dirty="0">
              <a:solidFill>
                <a:srgbClr val="000066"/>
              </a:solidFill>
              <a:latin typeface="Times New Roman" pitchFamily="16" charset="0"/>
              <a:cs typeface="Arial" charset="0"/>
            </a:endParaRPr>
          </a:p>
          <a:p>
            <a:pPr marL="341313" indent="-341313" defTabSz="457200">
              <a:spcBef>
                <a:spcPts val="450"/>
              </a:spcBef>
              <a:buClr>
                <a:srgbClr val="000066"/>
              </a:buClr>
              <a:buSzPct val="110000"/>
              <a:buFont typeface="Times New Roman" pitchFamily="16" charset="0"/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b="1" dirty="0">
                <a:solidFill>
                  <a:srgbClr val="000066"/>
                </a:solidFill>
                <a:latin typeface="Times New Roman" pitchFamily="16" charset="0"/>
                <a:cs typeface="Arial" charset="0"/>
              </a:rPr>
              <a:t>INFN – Genoa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5715000" y="685800"/>
            <a:ext cx="2868613" cy="236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 defTabSz="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b="1" dirty="0">
                <a:solidFill>
                  <a:srgbClr val="000066"/>
                </a:solidFill>
                <a:latin typeface="Times New Roman" pitchFamily="16" charset="0"/>
                <a:cs typeface="Arial" charset="0"/>
              </a:rPr>
              <a:t>INFN – Perugia</a:t>
            </a:r>
          </a:p>
          <a:p>
            <a:pPr marL="341313" indent="-341313" defTabSz="457200">
              <a:spcBef>
                <a:spcPts val="450"/>
              </a:spcBef>
              <a:buClr>
                <a:srgbClr val="000066"/>
              </a:buClr>
              <a:buSzPct val="110000"/>
              <a:buFont typeface="Times New Roman" pitchFamily="16" charset="0"/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b="1" dirty="0">
                <a:solidFill>
                  <a:srgbClr val="000066"/>
                </a:solidFill>
                <a:latin typeface="Times New Roman" pitchFamily="16" charset="0"/>
                <a:cs typeface="Arial" charset="0"/>
              </a:rPr>
              <a:t>INFN – Pisa</a:t>
            </a:r>
          </a:p>
          <a:p>
            <a:pPr marL="341313" indent="-341313" defTabSz="457200">
              <a:spcBef>
                <a:spcPts val="450"/>
              </a:spcBef>
              <a:buClr>
                <a:srgbClr val="000066"/>
              </a:buClr>
              <a:buSzPct val="110000"/>
              <a:buFont typeface="Times New Roman" pitchFamily="16" charset="0"/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b="1" dirty="0">
                <a:solidFill>
                  <a:srgbClr val="000066"/>
                </a:solidFill>
                <a:latin typeface="Times New Roman" pitchFamily="16" charset="0"/>
                <a:cs typeface="Arial" charset="0"/>
              </a:rPr>
              <a:t>INFN – Roma 1</a:t>
            </a:r>
          </a:p>
          <a:p>
            <a:pPr marL="341313" indent="-341313" defTabSz="457200">
              <a:spcBef>
                <a:spcPts val="450"/>
              </a:spcBef>
              <a:buClr>
                <a:srgbClr val="000066"/>
              </a:buClr>
              <a:buSzPct val="110000"/>
              <a:buFont typeface="Times New Roman" pitchFamily="16" charset="0"/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b="1" dirty="0">
                <a:solidFill>
                  <a:srgbClr val="000066"/>
                </a:solidFill>
                <a:latin typeface="Times New Roman" pitchFamily="16" charset="0"/>
                <a:cs typeface="Arial" charset="0"/>
              </a:rPr>
              <a:t>INFN – Roma 2</a:t>
            </a:r>
          </a:p>
          <a:p>
            <a:pPr marL="341313" indent="-341313" defTabSz="457200">
              <a:spcBef>
                <a:spcPts val="450"/>
              </a:spcBef>
              <a:buClr>
                <a:srgbClr val="000066"/>
              </a:buClr>
              <a:buSzPct val="110000"/>
              <a:buFont typeface="Times New Roman" pitchFamily="16" charset="0"/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b="1" dirty="0" err="1">
                <a:solidFill>
                  <a:srgbClr val="000066"/>
                </a:solidFill>
                <a:latin typeface="Times New Roman" pitchFamily="16" charset="0"/>
                <a:cs typeface="Arial" charset="0"/>
              </a:rPr>
              <a:t>Univ</a:t>
            </a:r>
            <a:r>
              <a:rPr lang="en-US" b="1" dirty="0">
                <a:solidFill>
                  <a:srgbClr val="000066"/>
                </a:solidFill>
                <a:latin typeface="Times New Roman" pitchFamily="16" charset="0"/>
                <a:cs typeface="Arial" charset="0"/>
              </a:rPr>
              <a:t> of </a:t>
            </a:r>
            <a:r>
              <a:rPr lang="en-US" b="1" dirty="0" err="1">
                <a:solidFill>
                  <a:srgbClr val="000066"/>
                </a:solidFill>
                <a:latin typeface="Times New Roman" pitchFamily="16" charset="0"/>
                <a:cs typeface="Arial" charset="0"/>
              </a:rPr>
              <a:t>Warsav</a:t>
            </a:r>
            <a:endParaRPr lang="en-US" b="1" dirty="0">
              <a:solidFill>
                <a:srgbClr val="000066"/>
              </a:solidFill>
              <a:latin typeface="Times New Roman" pitchFamily="16" charset="0"/>
              <a:cs typeface="Arial" charset="0"/>
            </a:endParaRPr>
          </a:p>
          <a:p>
            <a:pPr marL="341313" indent="-341313" defTabSz="457200">
              <a:spcBef>
                <a:spcPts val="450"/>
              </a:spcBef>
              <a:buClr>
                <a:srgbClr val="000066"/>
              </a:buClr>
              <a:buSzPct val="110000"/>
              <a:buFont typeface="Times New Roman" pitchFamily="16" charset="0"/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b="1" dirty="0" smtClean="0">
                <a:solidFill>
                  <a:srgbClr val="000066"/>
                </a:solidFill>
                <a:latin typeface="Times New Roman" pitchFamily="16" charset="0"/>
                <a:cs typeface="Arial" charset="0"/>
              </a:rPr>
              <a:t>Wigner </a:t>
            </a:r>
            <a:r>
              <a:rPr lang="en-US" b="1" dirty="0">
                <a:solidFill>
                  <a:srgbClr val="000066"/>
                </a:solidFill>
                <a:latin typeface="Times New Roman" pitchFamily="16" charset="0"/>
                <a:cs typeface="Arial" charset="0"/>
              </a:rPr>
              <a:t>- Budapest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2246422" y="0"/>
            <a:ext cx="4779748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defTabSz="45720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 smtClean="0">
                <a:solidFill>
                  <a:srgbClr val="000066"/>
                </a:solidFill>
                <a:latin typeface="Times New Roman" pitchFamily="16" charset="0"/>
                <a:cs typeface="Arial" charset="0"/>
              </a:rPr>
              <a:t>The VIRGO</a:t>
            </a:r>
            <a:r>
              <a:rPr lang="hu-HU" sz="3200" b="1" dirty="0" smtClean="0">
                <a:solidFill>
                  <a:srgbClr val="000066"/>
                </a:solidFill>
                <a:latin typeface="Times New Roman" pitchFamily="16" charset="0"/>
                <a:cs typeface="Arial" charset="0"/>
              </a:rPr>
              <a:t> 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6" charset="0"/>
                <a:cs typeface="Arial" charset="0"/>
              </a:rPr>
              <a:t>collaboration</a:t>
            </a:r>
            <a:endParaRPr lang="en-US" sz="3200" b="1" dirty="0">
              <a:solidFill>
                <a:srgbClr val="000066"/>
              </a:solidFill>
              <a:latin typeface="Times New Roman" pitchFamily="16" charset="0"/>
              <a:cs typeface="Arial" charset="0"/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276600" y="762000"/>
            <a:ext cx="256222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IPN – Lyon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INFN – Napoli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OCA – Nice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LAL – </a:t>
            </a:r>
            <a:r>
              <a:rPr lang="en-US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Orsay</a:t>
            </a:r>
            <a:endParaRPr lang="en-US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ESPCI – Paris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APC – Paris </a:t>
            </a:r>
          </a:p>
          <a:p>
            <a:pPr>
              <a:buFontTx/>
              <a:buChar char="•"/>
            </a:pPr>
            <a:r>
              <a:rPr lang="en-US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INFN – </a:t>
            </a:r>
            <a:r>
              <a:rPr lang="en-US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Padova</a:t>
            </a:r>
            <a:r>
              <a:rPr lang="en-US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-Trento</a:t>
            </a:r>
          </a:p>
        </p:txBody>
      </p:sp>
      <p:sp>
        <p:nvSpPr>
          <p:cNvPr id="12" name="Élőláb helye 11"/>
          <p:cNvSpPr>
            <a:spLocks noGrp="1"/>
          </p:cNvSpPr>
          <p:nvPr>
            <p:ph type="ftr" sz="quarter" idx="11"/>
          </p:nvPr>
        </p:nvSpPr>
        <p:spPr>
          <a:xfrm>
            <a:off x="4038600" y="6453336"/>
            <a:ext cx="3352800" cy="365125"/>
          </a:xfrm>
        </p:spPr>
        <p:txBody>
          <a:bodyPr/>
          <a:lstStyle/>
          <a:p>
            <a:r>
              <a:rPr kumimoji="0" lang="en-US" dirty="0" smtClean="0"/>
              <a:t>REFCA, 4 October 2013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2143116"/>
            <a:ext cx="8606190" cy="416620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Introduction to the Gravitational Wave (GW) search</a:t>
            </a:r>
          </a:p>
          <a:p>
            <a:r>
              <a:rPr lang="en-US" sz="2800" dirty="0"/>
              <a:t>G</a:t>
            </a:r>
            <a:r>
              <a:rPr lang="en-US" sz="2800" dirty="0" smtClean="0"/>
              <a:t>ravitational wave detectors</a:t>
            </a:r>
          </a:p>
          <a:p>
            <a:pPr lvl="1"/>
            <a:r>
              <a:rPr lang="en-US" dirty="0" smtClean="0"/>
              <a:t>Today</a:t>
            </a:r>
          </a:p>
          <a:p>
            <a:pPr lvl="1"/>
            <a:r>
              <a:rPr lang="en-US" dirty="0" smtClean="0"/>
              <a:t>Near future</a:t>
            </a:r>
          </a:p>
          <a:p>
            <a:r>
              <a:rPr lang="en-US" sz="2800" dirty="0" smtClean="0"/>
              <a:t>The aim of the game: gravitational wave astronomy</a:t>
            </a:r>
          </a:p>
          <a:p>
            <a:pPr lvl="2"/>
            <a:endParaRPr lang="en-US" dirty="0" smtClean="0"/>
          </a:p>
          <a:p>
            <a:endParaRPr lang="en-US" sz="2800" dirty="0" smtClean="0"/>
          </a:p>
          <a:p>
            <a:r>
              <a:rPr lang="en-US" sz="2800" dirty="0" smtClean="0"/>
              <a:t>Perspectives</a:t>
            </a:r>
            <a:endParaRPr lang="en-US" sz="2800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491880" y="6309320"/>
            <a:ext cx="3352800" cy="365125"/>
          </a:xfrm>
        </p:spPr>
        <p:txBody>
          <a:bodyPr/>
          <a:lstStyle/>
          <a:p>
            <a:r>
              <a:rPr kumimoji="0" lang="en-US" dirty="0" smtClean="0"/>
              <a:t>REFCA, 4 October 2013</a:t>
            </a:r>
            <a:endParaRPr kumimoji="0" lang="en-US" dirty="0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275856" y="3280552"/>
            <a:ext cx="5580112" cy="548680"/>
            <a:chOff x="240" y="144"/>
            <a:chExt cx="4248" cy="432"/>
          </a:xfrm>
        </p:grpSpPr>
        <p:pic>
          <p:nvPicPr>
            <p:cNvPr id="10" name="Picture 6" descr="E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" y="144"/>
              <a:ext cx="2544" cy="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7" descr="vir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84" y="144"/>
              <a:ext cx="1704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81128"/>
            <a:ext cx="1440160" cy="139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virgocl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219200"/>
            <a:ext cx="8228630" cy="5638800"/>
          </a:xfrm>
          <a:noFill/>
          <a:ln/>
        </p:spPr>
      </p:pic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6019800" y="15240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683568" y="6457890"/>
            <a:ext cx="815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 smtClean="0"/>
              <a:t>Thousands</a:t>
            </a:r>
            <a:r>
              <a:rPr lang="hu-HU" sz="2000" dirty="0" smtClean="0"/>
              <a:t> of </a:t>
            </a:r>
            <a:r>
              <a:rPr lang="en-US" sz="2000" dirty="0" err="1" smtClean="0"/>
              <a:t>galaxis</a:t>
            </a:r>
            <a:r>
              <a:rPr lang="hu-HU" sz="2000" dirty="0" smtClean="0"/>
              <a:t> </a:t>
            </a:r>
            <a:r>
              <a:rPr lang="en-US" sz="2000" dirty="0" smtClean="0"/>
              <a:t>in the distance</a:t>
            </a:r>
            <a:r>
              <a:rPr lang="hu-HU" sz="2000" dirty="0" smtClean="0"/>
              <a:t> </a:t>
            </a:r>
            <a:r>
              <a:rPr lang="en-US" sz="2000" dirty="0" smtClean="0"/>
              <a:t>~</a:t>
            </a:r>
            <a:r>
              <a:rPr lang="hu-HU" sz="2000" dirty="0" smtClean="0"/>
              <a:t>50 milli</a:t>
            </a:r>
            <a:r>
              <a:rPr lang="en-US" sz="2000" dirty="0" smtClean="0"/>
              <a:t>on light years</a:t>
            </a:r>
            <a:endParaRPr lang="hu-H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-8640"/>
            <a:ext cx="8261202" cy="16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148064" y="5733256"/>
            <a:ext cx="3349625" cy="719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7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800" dirty="0">
              <a:solidFill>
                <a:srgbClr val="FFFFFF"/>
              </a:solidFill>
              <a:latin typeface="Trebuchet MS" pitchFamily="32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Trebuchet MS" pitchFamily="32" charset="0"/>
              </a:rPr>
              <a:t>LOW EXPECTED EVENT RATE: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rebuchet MS" pitchFamily="32" charset="0"/>
              </a:rPr>
              <a:t>                     0.01-0.1 </a:t>
            </a:r>
            <a:r>
              <a:rPr lang="en-GB" sz="14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rebuchet MS" pitchFamily="32" charset="0"/>
              </a:rPr>
              <a:t>ev</a:t>
            </a:r>
            <a:r>
              <a:rPr lang="en-GB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Trebuchet MS" pitchFamily="32" charset="0"/>
              </a:rPr>
              <a:t>/yr (NS-NS)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55576" y="1844824"/>
            <a:ext cx="3460028" cy="740845"/>
          </a:xfrm>
          <a:prstGeom prst="rect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rebuchet MS" pitchFamily="32" charset="0"/>
              </a:rPr>
              <a:t>1ST GENERATION INTERFEROMETERS CAN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rebuchet MS" pitchFamily="32" charset="0"/>
              </a:rPr>
              <a:t>       DETECT A NS-NS COALESCENCE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rebuchet MS" pitchFamily="32" charset="0"/>
              </a:rPr>
              <a:t>    AS FAR AS VIRGO CLUSTER (15 </a:t>
            </a:r>
            <a:r>
              <a:rPr lang="en-GB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rebuchet MS" pitchFamily="32" charset="0"/>
              </a:rPr>
              <a:t>MPc</a:t>
            </a:r>
            <a:r>
              <a:rPr lang="en-GB" sz="1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rebuchet MS" pitchFamily="32" charset="0"/>
              </a:rPr>
              <a:t>)</a:t>
            </a:r>
            <a:endParaRPr lang="en-GB" sz="1200" dirty="0">
              <a:solidFill>
                <a:schemeClr val="accent3">
                  <a:lumMod val="20000"/>
                  <a:lumOff val="80000"/>
                </a:schemeClr>
              </a:solidFill>
              <a:latin typeface="Trebuchet MS" pitchFamily="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244408" cy="692150"/>
          </a:xfrm>
          <a:ln/>
        </p:spPr>
        <p:txBody>
          <a:bodyPr lIns="81720" tIns="42480" rIns="81720" bIns="4248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 dirty="0"/>
              <a:t>Benefits by the LIGO-Virgo network</a:t>
            </a:r>
          </a:p>
        </p:txBody>
      </p:sp>
      <p:sp>
        <p:nvSpPr>
          <p:cNvPr id="12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95536" y="6492875"/>
            <a:ext cx="3322712" cy="365125"/>
          </a:xfrm>
        </p:spPr>
        <p:txBody>
          <a:bodyPr/>
          <a:lstStyle/>
          <a:p>
            <a:r>
              <a:rPr lang="en-GB" smtClean="0">
                <a:solidFill>
                  <a:srgbClr val="DBF5F9">
                    <a:shade val="90000"/>
                  </a:srgbClr>
                </a:solidFill>
              </a:rPr>
              <a:t>REFCA, 4 October 2013</a:t>
            </a:r>
            <a:endParaRPr lang="en-GB" dirty="0">
              <a:solidFill>
                <a:srgbClr val="969696"/>
              </a:solidFill>
            </a:endParaRPr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3" cstate="print"/>
          <a:srcRect l="6943" t="1294" r="5797" b="60878"/>
          <a:stretch>
            <a:fillRect/>
          </a:stretch>
        </p:blipFill>
        <p:spPr bwMode="auto">
          <a:xfrm>
            <a:off x="3851920" y="4591286"/>
            <a:ext cx="4999037" cy="2146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 cstate="print"/>
          <a:srcRect t="25829"/>
          <a:stretch>
            <a:fillRect/>
          </a:stretch>
        </p:blipFill>
        <p:spPr bwMode="auto">
          <a:xfrm>
            <a:off x="6248150" y="2772656"/>
            <a:ext cx="1944688" cy="163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6063081" y="1700808"/>
            <a:ext cx="2562225" cy="1009119"/>
          </a:xfrm>
          <a:prstGeom prst="rect">
            <a:avLst/>
          </a:prstGeom>
          <a:noFill/>
          <a:ln w="9360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lIns="81720" tIns="42480" rIns="81720" bIns="4248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prstClr val="white">
                    <a:lumMod val="95000"/>
                  </a:prstClr>
                </a:solidFill>
                <a:cs typeface="Arial" charset="0"/>
              </a:rPr>
              <a:t>Triangulation allowing to pinpoint the source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336550" y="4509120"/>
            <a:ext cx="3201987" cy="1082986"/>
          </a:xfrm>
          <a:prstGeom prst="rect">
            <a:avLst/>
          </a:prstGeom>
          <a:noFill/>
          <a:ln w="9360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lIns="81720" tIns="42480" rIns="81720" bIns="42480">
            <a:spAutoFit/>
          </a:bodyPr>
          <a:lstStyle/>
          <a:p>
            <a:pPr>
              <a:lnSpc>
                <a:spcPct val="90000"/>
              </a:lnSpc>
              <a:spcBef>
                <a:spcPts val="3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solidFill>
                  <a:prstClr val="white">
                    <a:lumMod val="95000"/>
                  </a:prstClr>
                </a:solidFill>
                <a:cs typeface="Arial" charset="0"/>
              </a:rPr>
              <a:t>A network allows to </a:t>
            </a:r>
            <a:r>
              <a:rPr lang="en-US" dirty="0" smtClean="0">
                <a:solidFill>
                  <a:prstClr val="white">
                    <a:lumMod val="95000"/>
                  </a:prstClr>
                </a:solidFill>
                <a:cs typeface="Arial" charset="0"/>
              </a:rPr>
              <a:t>measure </a:t>
            </a:r>
            <a:r>
              <a:rPr lang="en-US" dirty="0">
                <a:solidFill>
                  <a:prstClr val="white">
                    <a:lumMod val="95000"/>
                  </a:prstClr>
                </a:solidFill>
                <a:cs typeface="Arial" charset="0"/>
              </a:rPr>
              <a:t>signal parameters, including source distance for BNS signals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6228182" y="836712"/>
            <a:ext cx="2232025" cy="701343"/>
          </a:xfrm>
          <a:prstGeom prst="rect">
            <a:avLst/>
          </a:prstGeom>
          <a:noFill/>
          <a:ln w="9360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lIns="81720" tIns="42480" rIns="81720" bIns="4248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err="1" smtClean="0">
                <a:solidFill>
                  <a:prstClr val="white">
                    <a:lumMod val="95000"/>
                  </a:prstClr>
                </a:solidFill>
                <a:cs typeface="Arial" charset="0"/>
              </a:rPr>
              <a:t>Avoide</a:t>
            </a:r>
            <a:r>
              <a:rPr lang="en-US" sz="2000" dirty="0" smtClean="0">
                <a:solidFill>
                  <a:prstClr val="white">
                    <a:lumMod val="95000"/>
                  </a:prstClr>
                </a:solidFill>
                <a:cs typeface="Arial" charset="0"/>
              </a:rPr>
              <a:t> false </a:t>
            </a:r>
            <a:r>
              <a:rPr lang="en-US" sz="2000" dirty="0">
                <a:solidFill>
                  <a:prstClr val="white">
                    <a:lumMod val="95000"/>
                  </a:prstClr>
                </a:solidFill>
                <a:cs typeface="Arial" charset="0"/>
              </a:rPr>
              <a:t>alarm </a:t>
            </a:r>
            <a:r>
              <a:rPr lang="en-US" sz="2000" dirty="0" smtClean="0">
                <a:solidFill>
                  <a:prstClr val="white">
                    <a:lumMod val="95000"/>
                  </a:prstClr>
                </a:solidFill>
                <a:cs typeface="Arial" charset="0"/>
              </a:rPr>
              <a:t>coincidence</a:t>
            </a:r>
            <a:endParaRPr lang="en-US" sz="2000" dirty="0">
              <a:solidFill>
                <a:prstClr val="white">
                  <a:lumMod val="95000"/>
                </a:prstClr>
              </a:solidFill>
              <a:cs typeface="Arial" charset="0"/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332650" y="5589240"/>
            <a:ext cx="3379787" cy="916786"/>
          </a:xfrm>
          <a:prstGeom prst="rect">
            <a:avLst/>
          </a:prstGeom>
          <a:noFill/>
          <a:ln w="9360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lIns="81720" tIns="42480" rIns="81720" bIns="4248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solidFill>
                  <a:prstClr val="white">
                    <a:lumMod val="95000"/>
                  </a:prstClr>
                </a:solidFill>
                <a:cs typeface="Arial" charset="0"/>
              </a:rPr>
              <a:t>Joint operation yields a longer observation time, and a better sky coverage</a:t>
            </a:r>
          </a:p>
        </p:txBody>
      </p:sp>
      <p:pic>
        <p:nvPicPr>
          <p:cNvPr id="5428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638677"/>
            <a:ext cx="5508625" cy="372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79853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nimBg="1"/>
      <p:bldP spid="54276" grpId="0" animBg="1"/>
      <p:bldP spid="54278" grpId="0" animBg="1"/>
      <p:bldP spid="5427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GW sources: isolated NS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438" y="857232"/>
            <a:ext cx="8858280" cy="1071570"/>
          </a:xfrm>
        </p:spPr>
        <p:txBody>
          <a:bodyPr/>
          <a:lstStyle/>
          <a:p>
            <a:r>
              <a:rPr lang="en-US" dirty="0" smtClean="0"/>
              <a:t>Isolated NS are a possible source of GW if they have a non-null </a:t>
            </a:r>
            <a:r>
              <a:rPr lang="en-US" dirty="0" err="1" smtClean="0"/>
              <a:t>quadrupolar</a:t>
            </a:r>
            <a:r>
              <a:rPr lang="en-US" dirty="0" smtClean="0"/>
              <a:t> moment (</a:t>
            </a:r>
            <a:r>
              <a:rPr lang="en-US" dirty="0" err="1" smtClean="0"/>
              <a:t>ellipticity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REFCA, 4 October 2013</a:t>
            </a:r>
            <a:endParaRPr kumimoji="0" lang="en-US"/>
          </a:p>
        </p:txBody>
      </p:sp>
      <p:pic>
        <p:nvPicPr>
          <p:cNvPr id="6" name="Immagine 5" descr="ET-new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0"/>
            <a:ext cx="1643042" cy="530717"/>
          </a:xfrm>
          <a:prstGeom prst="rect">
            <a:avLst/>
          </a:prstGeom>
        </p:spPr>
      </p:pic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107504" y="1916832"/>
          <a:ext cx="6582100" cy="4611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2" name="Graph" r:id="rId4" imgW="4188960" imgH="2935800" progId="">
                  <p:embed/>
                </p:oleObj>
              </mc:Choice>
              <mc:Fallback>
                <p:oleObj name="Graph" r:id="rId4" imgW="4188960" imgH="2935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916832"/>
                        <a:ext cx="6582100" cy="46117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e 7"/>
          <p:cNvSpPr/>
          <p:nvPr/>
        </p:nvSpPr>
        <p:spPr>
          <a:xfrm>
            <a:off x="2643174" y="3143248"/>
            <a:ext cx="285752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igura a mano libera 9"/>
          <p:cNvSpPr/>
          <p:nvPr/>
        </p:nvSpPr>
        <p:spPr>
          <a:xfrm>
            <a:off x="2886075" y="1731169"/>
            <a:ext cx="3614738" cy="1454944"/>
          </a:xfrm>
          <a:custGeom>
            <a:avLst/>
            <a:gdLst>
              <a:gd name="connsiteX0" fmla="*/ 0 w 3614738"/>
              <a:gd name="connsiteY0" fmla="*/ 1454944 h 1454944"/>
              <a:gd name="connsiteX1" fmla="*/ 1828800 w 3614738"/>
              <a:gd name="connsiteY1" fmla="*/ 226219 h 1454944"/>
              <a:gd name="connsiteX2" fmla="*/ 3614738 w 3614738"/>
              <a:gd name="connsiteY2" fmla="*/ 97631 h 145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4738" h="1454944">
                <a:moveTo>
                  <a:pt x="0" y="1454944"/>
                </a:moveTo>
                <a:cubicBezTo>
                  <a:pt x="613172" y="953691"/>
                  <a:pt x="1226344" y="452438"/>
                  <a:pt x="1828800" y="226219"/>
                </a:cubicBezTo>
                <a:cubicBezTo>
                  <a:pt x="2431256" y="0"/>
                  <a:pt x="3022997" y="48815"/>
                  <a:pt x="3614738" y="97631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1080" y="1357298"/>
            <a:ext cx="2542920" cy="254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6572264" y="1285860"/>
            <a:ext cx="1428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Crab pulsar in the Crab nebula (2kpc)</a:t>
            </a:r>
            <a:endParaRPr lang="en-US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572264" y="2500306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LIGO-S5 upper limit: 6% of the SD limit in energy</a:t>
            </a:r>
            <a:endParaRPr lang="en-US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3857628"/>
            <a:ext cx="2571736" cy="270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e 14"/>
          <p:cNvSpPr/>
          <p:nvPr/>
        </p:nvSpPr>
        <p:spPr>
          <a:xfrm>
            <a:off x="1857369" y="2983691"/>
            <a:ext cx="285752" cy="42862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igura a mano libera 15"/>
          <p:cNvSpPr/>
          <p:nvPr/>
        </p:nvSpPr>
        <p:spPr>
          <a:xfrm flipV="1">
            <a:off x="2100270" y="3383746"/>
            <a:ext cx="4400556" cy="3474278"/>
          </a:xfrm>
          <a:custGeom>
            <a:avLst/>
            <a:gdLst>
              <a:gd name="connsiteX0" fmla="*/ 0 w 3614738"/>
              <a:gd name="connsiteY0" fmla="*/ 1454944 h 1454944"/>
              <a:gd name="connsiteX1" fmla="*/ 1828800 w 3614738"/>
              <a:gd name="connsiteY1" fmla="*/ 226219 h 1454944"/>
              <a:gd name="connsiteX2" fmla="*/ 3614738 w 3614738"/>
              <a:gd name="connsiteY2" fmla="*/ 97631 h 145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4738" h="1454944">
                <a:moveTo>
                  <a:pt x="0" y="1454944"/>
                </a:moveTo>
                <a:cubicBezTo>
                  <a:pt x="613172" y="953691"/>
                  <a:pt x="1226344" y="452438"/>
                  <a:pt x="1828800" y="226219"/>
                </a:cubicBezTo>
                <a:cubicBezTo>
                  <a:pt x="2431256" y="0"/>
                  <a:pt x="3022997" y="48815"/>
                  <a:pt x="3614738" y="97631"/>
                </a:cubicBezTo>
              </a:path>
            </a:pathLst>
          </a:custGeom>
          <a:ln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sellaDiTesto 16"/>
          <p:cNvSpPr txBox="1"/>
          <p:nvPr/>
        </p:nvSpPr>
        <p:spPr>
          <a:xfrm>
            <a:off x="6643702" y="3929066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Vela pulsar in its nebula (0.3kpc)</a:t>
            </a:r>
            <a:endParaRPr lang="en-US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6643702" y="4568619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Spin-down limit to be determined in the Virgo VSR2-VSR3 runs</a:t>
            </a:r>
            <a:endParaRPr lang="en-US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0" y="6215082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Credits: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C.Palomba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/>
      <p:bldP spid="13" grpId="0"/>
      <p:bldP spid="15" grpId="0" animBg="1"/>
      <p:bldP spid="16" grpId="0" animBg="1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761526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generation GW detector nominal sensitivities</a:t>
            </a:r>
            <a:endParaRPr lang="en-US" sz="4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REFCA, 4 October 2013</a:t>
            </a:r>
            <a:endParaRPr lang="en-US"/>
          </a:p>
        </p:txBody>
      </p:sp>
      <p:pic>
        <p:nvPicPr>
          <p:cNvPr id="44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8334564" cy="540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asellaDiTesto 61"/>
          <p:cNvSpPr txBox="1"/>
          <p:nvPr/>
        </p:nvSpPr>
        <p:spPr>
          <a:xfrm rot="16200000">
            <a:off x="6914454" y="2943935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Detection distance (</a:t>
            </a:r>
            <a:r>
              <a:rPr lang="en-US" dirty="0" err="1" smtClean="0"/>
              <a:t>a.u</a:t>
            </a:r>
            <a:r>
              <a:rPr lang="en-US" dirty="0" smtClean="0"/>
              <a:t>.)</a:t>
            </a:r>
            <a:endParaRPr lang="en-US" dirty="0"/>
          </a:p>
        </p:txBody>
      </p:sp>
      <p:cxnSp>
        <p:nvCxnSpPr>
          <p:cNvPr id="57" name="Connettore 2 56"/>
          <p:cNvCxnSpPr/>
          <p:nvPr/>
        </p:nvCxnSpPr>
        <p:spPr>
          <a:xfrm rot="16200000" flipV="1">
            <a:off x="6362728" y="3067032"/>
            <a:ext cx="3143272" cy="9556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 descr="http://wwwcascina.virgo.infn.it/DataAnalysis/Calibration/Sensitivity/all_se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860862"/>
            <a:ext cx="5857884" cy="4211344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06" y="-24"/>
            <a:ext cx="7786742" cy="85724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2"/>
                </a:solidFill>
              </a:rPr>
              <a:t>GW interferometer past evolution</a:t>
            </a:r>
            <a:endParaRPr lang="en-US" sz="4000" dirty="0">
              <a:solidFill>
                <a:schemeClr val="bg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406" y="1078224"/>
            <a:ext cx="6572296" cy="56482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Evolution of the GW detectors (Virgo example):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REFCA, 4 October 2013</a:t>
            </a:r>
            <a:endParaRPr kumimoji="0" lang="en-US"/>
          </a:p>
        </p:txBody>
      </p:sp>
      <p:cxnSp>
        <p:nvCxnSpPr>
          <p:cNvPr id="5" name="Connettore 2 4"/>
          <p:cNvCxnSpPr/>
          <p:nvPr/>
        </p:nvCxnSpPr>
        <p:spPr>
          <a:xfrm flipV="1">
            <a:off x="0" y="6060064"/>
            <a:ext cx="9144000" cy="7143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rot="5400000">
            <a:off x="1071538" y="6274378"/>
            <a:ext cx="28575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928662" y="648869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2003</a:t>
            </a:r>
            <a:endParaRPr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0" y="4643446"/>
            <a:ext cx="1214414" cy="1416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Infrastructure realization and detector assembling</a:t>
            </a:r>
            <a:endParaRPr lang="en-US" sz="1600" dirty="0"/>
          </a:p>
        </p:txBody>
      </p:sp>
      <p:cxnSp>
        <p:nvCxnSpPr>
          <p:cNvPr id="13" name="Connettore 1 12"/>
          <p:cNvCxnSpPr/>
          <p:nvPr/>
        </p:nvCxnSpPr>
        <p:spPr>
          <a:xfrm rot="5400000">
            <a:off x="3071802" y="6274378"/>
            <a:ext cx="28575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2928926" y="648869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17" name="Triangolo rettangolo 16"/>
          <p:cNvSpPr/>
          <p:nvPr/>
        </p:nvSpPr>
        <p:spPr>
          <a:xfrm flipH="1">
            <a:off x="1142976" y="3571876"/>
            <a:ext cx="2071702" cy="107157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ttangolo 17"/>
          <p:cNvSpPr/>
          <p:nvPr/>
        </p:nvSpPr>
        <p:spPr>
          <a:xfrm>
            <a:off x="1214414" y="4643446"/>
            <a:ext cx="2000264" cy="1416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Same</a:t>
            </a:r>
          </a:p>
          <a:p>
            <a:pPr algn="ctr"/>
            <a:r>
              <a:rPr lang="en-US" sz="1600" dirty="0" smtClean="0"/>
              <a:t>infrastructure</a:t>
            </a:r>
            <a:endParaRPr lang="en-US" sz="1600" dirty="0"/>
          </a:p>
        </p:txBody>
      </p:sp>
      <p:cxnSp>
        <p:nvCxnSpPr>
          <p:cNvPr id="21" name="Connettore 1 20"/>
          <p:cNvCxnSpPr/>
          <p:nvPr/>
        </p:nvCxnSpPr>
        <p:spPr>
          <a:xfrm>
            <a:off x="214282" y="3571876"/>
            <a:ext cx="3000396" cy="0"/>
          </a:xfrm>
          <a:prstGeom prst="line">
            <a:avLst/>
          </a:prstGeom>
          <a:ln w="63500">
            <a:solidFill>
              <a:schemeClr val="bg1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-32" y="3148612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Proof of the working principle</a:t>
            </a:r>
          </a:p>
        </p:txBody>
      </p:sp>
      <p:sp>
        <p:nvSpPr>
          <p:cNvPr id="19" name="CasellaDiTesto 18"/>
          <p:cNvSpPr txBox="1"/>
          <p:nvPr/>
        </p:nvSpPr>
        <p:spPr>
          <a:xfrm rot="19839623">
            <a:off x="1466717" y="4027410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Commissioning 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&amp; first runs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3" name="CasellaDiTesto 62"/>
          <p:cNvSpPr txBox="1"/>
          <p:nvPr/>
        </p:nvSpPr>
        <p:spPr>
          <a:xfrm>
            <a:off x="8072462" y="614364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year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65000"/>
          <a:stretch>
            <a:fillRect/>
          </a:stretch>
        </p:blipFill>
        <p:spPr bwMode="auto">
          <a:xfrm>
            <a:off x="0" y="2071678"/>
            <a:ext cx="4581525" cy="50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643182"/>
            <a:ext cx="59817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062529" y="1223960"/>
            <a:ext cx="3238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3457577"/>
            <a:ext cx="39909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 cstate="print"/>
          <a:srcRect b="60666"/>
          <a:stretch>
            <a:fillRect/>
          </a:stretch>
        </p:blipFill>
        <p:spPr bwMode="auto">
          <a:xfrm>
            <a:off x="0" y="1571612"/>
            <a:ext cx="4581525" cy="56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 r="45000" b="-11112"/>
          <a:stretch>
            <a:fillRect/>
          </a:stretch>
        </p:blipFill>
        <p:spPr bwMode="auto">
          <a:xfrm>
            <a:off x="3214678" y="3886205"/>
            <a:ext cx="471490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6"/>
          <p:cNvPicPr>
            <a:picLocks noChangeAspect="1" noChangeArrowheads="1"/>
          </p:cNvPicPr>
          <p:nvPr/>
        </p:nvPicPr>
        <p:blipFill>
          <a:blip r:embed="rId7" cstate="print"/>
          <a:srcRect l="55000"/>
          <a:stretch>
            <a:fillRect/>
          </a:stretch>
        </p:blipFill>
        <p:spPr bwMode="auto">
          <a:xfrm>
            <a:off x="3214678" y="4100519"/>
            <a:ext cx="385762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4572008"/>
            <a:ext cx="5828712" cy="19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CasellaDiTesto 35"/>
          <p:cNvSpPr txBox="1"/>
          <p:nvPr/>
        </p:nvSpPr>
        <p:spPr>
          <a:xfrm>
            <a:off x="71406" y="3714752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Upper Limit physics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62275" y="1000108"/>
            <a:ext cx="61817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5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4" grpId="0"/>
      <p:bldP spid="17" grpId="0" animBg="1"/>
      <p:bldP spid="18" grpId="0" animBg="1"/>
      <p:bldP spid="22" grpId="0"/>
      <p:bldP spid="19" grpId="0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nput manuale 26"/>
          <p:cNvSpPr/>
          <p:nvPr/>
        </p:nvSpPr>
        <p:spPr>
          <a:xfrm>
            <a:off x="3214678" y="3357562"/>
            <a:ext cx="1214446" cy="1285884"/>
          </a:xfrm>
          <a:prstGeom prst="flowChartManualIn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enhanceddetectors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06" y="-24"/>
            <a:ext cx="8572560" cy="85724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2"/>
                </a:solidFill>
              </a:rPr>
              <a:t>GW interferometer present evolution</a:t>
            </a:r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406" y="1078224"/>
            <a:ext cx="6572296" cy="56482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Evolution of the GW detectors (Virgo example):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Connettore 2 4"/>
          <p:cNvCxnSpPr/>
          <p:nvPr/>
        </p:nvCxnSpPr>
        <p:spPr>
          <a:xfrm flipV="1">
            <a:off x="0" y="6060064"/>
            <a:ext cx="9144000" cy="7143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rot="5400000">
            <a:off x="1071538" y="6274378"/>
            <a:ext cx="28575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928662" y="648869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2003</a:t>
            </a:r>
            <a:endParaRPr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0" y="4643446"/>
            <a:ext cx="1214414" cy="1416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Infrastructure realization and detector assembling</a:t>
            </a:r>
            <a:endParaRPr lang="en-US" sz="1600" dirty="0"/>
          </a:p>
        </p:txBody>
      </p:sp>
      <p:cxnSp>
        <p:nvCxnSpPr>
          <p:cNvPr id="13" name="Connettore 1 12"/>
          <p:cNvCxnSpPr/>
          <p:nvPr/>
        </p:nvCxnSpPr>
        <p:spPr>
          <a:xfrm rot="5400000">
            <a:off x="3071802" y="6274378"/>
            <a:ext cx="28575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2928926" y="648869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17" name="Triangolo rettangolo 16"/>
          <p:cNvSpPr/>
          <p:nvPr/>
        </p:nvSpPr>
        <p:spPr>
          <a:xfrm flipH="1">
            <a:off x="1142976" y="3571876"/>
            <a:ext cx="2071702" cy="107157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ttangolo 17"/>
          <p:cNvSpPr/>
          <p:nvPr/>
        </p:nvSpPr>
        <p:spPr>
          <a:xfrm>
            <a:off x="1214414" y="4643446"/>
            <a:ext cx="2000264" cy="1416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Same</a:t>
            </a:r>
          </a:p>
          <a:p>
            <a:pPr algn="ctr"/>
            <a:r>
              <a:rPr lang="en-US" sz="1600" dirty="0" smtClean="0"/>
              <a:t>infrastructure</a:t>
            </a:r>
            <a:endParaRPr lang="en-US" sz="1600" dirty="0"/>
          </a:p>
        </p:txBody>
      </p:sp>
      <p:cxnSp>
        <p:nvCxnSpPr>
          <p:cNvPr id="21" name="Connettore 1 20"/>
          <p:cNvCxnSpPr/>
          <p:nvPr/>
        </p:nvCxnSpPr>
        <p:spPr>
          <a:xfrm>
            <a:off x="214282" y="3571876"/>
            <a:ext cx="3000396" cy="0"/>
          </a:xfrm>
          <a:prstGeom prst="line">
            <a:avLst/>
          </a:prstGeom>
          <a:ln w="63500">
            <a:solidFill>
              <a:schemeClr val="bg1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-32" y="3148612"/>
            <a:ext cx="3352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Justification of he working principle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Upper Limit physics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24" name="Connettore 1 23"/>
          <p:cNvCxnSpPr/>
          <p:nvPr/>
        </p:nvCxnSpPr>
        <p:spPr>
          <a:xfrm rot="5400000">
            <a:off x="4320121" y="6274378"/>
            <a:ext cx="28575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4177245" y="6488692"/>
            <a:ext cx="68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28" name="Rettangolo 27"/>
          <p:cNvSpPr/>
          <p:nvPr/>
        </p:nvSpPr>
        <p:spPr>
          <a:xfrm>
            <a:off x="1214414" y="4643446"/>
            <a:ext cx="3214710" cy="1416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Same</a:t>
            </a:r>
          </a:p>
          <a:p>
            <a:pPr algn="ctr"/>
            <a:r>
              <a:rPr lang="en-US" sz="1600" dirty="0" smtClean="0"/>
              <a:t>infrastructure</a:t>
            </a:r>
            <a:endParaRPr lang="en-US" sz="1600" dirty="0"/>
          </a:p>
        </p:txBody>
      </p:sp>
      <p:cxnSp>
        <p:nvCxnSpPr>
          <p:cNvPr id="29" name="Connettore 1 28"/>
          <p:cNvCxnSpPr/>
          <p:nvPr/>
        </p:nvCxnSpPr>
        <p:spPr>
          <a:xfrm>
            <a:off x="1285852" y="2357430"/>
            <a:ext cx="3071834" cy="1000132"/>
          </a:xfrm>
          <a:prstGeom prst="line">
            <a:avLst/>
          </a:prstGeom>
          <a:ln w="63500">
            <a:solidFill>
              <a:srgbClr val="FFFF00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 rot="1108609">
            <a:off x="1014462" y="2190355"/>
            <a:ext cx="26982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Test of “advanced” techs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UL physics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34" name="Connettore 1 33"/>
          <p:cNvCxnSpPr/>
          <p:nvPr/>
        </p:nvCxnSpPr>
        <p:spPr>
          <a:xfrm rot="5400000">
            <a:off x="6320385" y="6286520"/>
            <a:ext cx="28575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6177509" y="650083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36" name="Rettangolo 35"/>
          <p:cNvSpPr/>
          <p:nvPr/>
        </p:nvSpPr>
        <p:spPr>
          <a:xfrm>
            <a:off x="1214414" y="4643446"/>
            <a:ext cx="5214974" cy="1416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Same</a:t>
            </a:r>
          </a:p>
          <a:p>
            <a:pPr algn="ctr"/>
            <a:r>
              <a:rPr lang="en-US" sz="1600" dirty="0" smtClean="0"/>
              <a:t>infrastructure</a:t>
            </a:r>
            <a:endParaRPr lang="en-US" sz="1600" dirty="0"/>
          </a:p>
        </p:txBody>
      </p:sp>
      <p:grpSp>
        <p:nvGrpSpPr>
          <p:cNvPr id="4" name="Gruppo 42"/>
          <p:cNvGrpSpPr/>
          <p:nvPr/>
        </p:nvGrpSpPr>
        <p:grpSpPr>
          <a:xfrm>
            <a:off x="4429124" y="2214554"/>
            <a:ext cx="2000264" cy="2428892"/>
            <a:chOff x="4429124" y="2214554"/>
            <a:chExt cx="2000264" cy="2428892"/>
          </a:xfrm>
        </p:grpSpPr>
        <p:sp>
          <p:nvSpPr>
            <p:cNvPr id="41" name="Triangolo rettangolo 40"/>
            <p:cNvSpPr/>
            <p:nvPr/>
          </p:nvSpPr>
          <p:spPr>
            <a:xfrm flipH="1">
              <a:off x="4429124" y="2214554"/>
              <a:ext cx="2000264" cy="1214446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ttangolo 41"/>
            <p:cNvSpPr/>
            <p:nvPr/>
          </p:nvSpPr>
          <p:spPr>
            <a:xfrm>
              <a:off x="4429124" y="3429000"/>
              <a:ext cx="2000264" cy="121444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CasellaDiTesto 43"/>
          <p:cNvSpPr txBox="1"/>
          <p:nvPr/>
        </p:nvSpPr>
        <p:spPr>
          <a:xfrm rot="19672129">
            <a:off x="4932009" y="3075542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Advanced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detectors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5" name="Connettore 1 44"/>
          <p:cNvCxnSpPr/>
          <p:nvPr/>
        </p:nvCxnSpPr>
        <p:spPr>
          <a:xfrm flipV="1">
            <a:off x="3500430" y="2285330"/>
            <a:ext cx="2848487" cy="662"/>
          </a:xfrm>
          <a:prstGeom prst="line">
            <a:avLst/>
          </a:prstGeom>
          <a:ln w="63500">
            <a:solidFill>
              <a:srgbClr val="FF0000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sellaDiTesto 45"/>
          <p:cNvSpPr txBox="1"/>
          <p:nvPr/>
        </p:nvSpPr>
        <p:spPr>
          <a:xfrm>
            <a:off x="3778957" y="1791290"/>
            <a:ext cx="20697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First detection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Initial astrophysics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 rot="19839623">
            <a:off x="1466717" y="4027410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Commissioning 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&amp; first runs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4" name="Immagine 53" descr="ET-new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8057152" y="2143116"/>
            <a:ext cx="1643042" cy="530717"/>
          </a:xfrm>
          <a:prstGeom prst="rect">
            <a:avLst/>
          </a:prstGeom>
        </p:spPr>
      </p:pic>
      <p:cxnSp>
        <p:nvCxnSpPr>
          <p:cNvPr id="57" name="Connettore 2 56"/>
          <p:cNvCxnSpPr/>
          <p:nvPr/>
        </p:nvCxnSpPr>
        <p:spPr>
          <a:xfrm rot="16200000" flipV="1">
            <a:off x="6434166" y="3067032"/>
            <a:ext cx="3143272" cy="9556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sellaDiTesto 61"/>
          <p:cNvSpPr txBox="1"/>
          <p:nvPr/>
        </p:nvSpPr>
        <p:spPr>
          <a:xfrm rot="16200000">
            <a:off x="6914454" y="2943935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Detection distance (</a:t>
            </a:r>
            <a:r>
              <a:rPr lang="en-US" dirty="0" err="1" smtClean="0"/>
              <a:t>a.u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63" name="CasellaDiTesto 62"/>
          <p:cNvSpPr txBox="1"/>
          <p:nvPr/>
        </p:nvSpPr>
        <p:spPr>
          <a:xfrm>
            <a:off x="8072462" y="614364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year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5" grpId="0"/>
      <p:bldP spid="28" grpId="0" animBg="1"/>
      <p:bldP spid="32" grpId="0"/>
      <p:bldP spid="35" grpId="0"/>
      <p:bldP spid="36" grpId="0" animBg="1"/>
      <p:bldP spid="44" grpId="0"/>
      <p:bldP spid="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ergerR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45219"/>
            <a:ext cx="4232275" cy="2906712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65685" y="35511"/>
            <a:ext cx="5292080" cy="54868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Advanced detectors</a:t>
            </a:r>
            <a:endParaRPr lang="en-US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332656"/>
            <a:ext cx="4427984" cy="4991836"/>
          </a:xfrm>
        </p:spPr>
        <p:txBody>
          <a:bodyPr>
            <a:normAutofit/>
          </a:bodyPr>
          <a:lstStyle/>
          <a:p>
            <a:pPr lvl="1">
              <a:buFont typeface="Courier New" pitchFamily="49" charset="0"/>
              <a:buChar char="o"/>
            </a:pPr>
            <a:endParaRPr lang="en-US" sz="18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Increase of the BNS detection distance from 20MPc to 200 </a:t>
            </a:r>
            <a:r>
              <a:rPr lang="en-US" sz="1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MPc</a:t>
            </a:r>
            <a:endParaRPr lang="en-US" sz="18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 BNS detection rate </a:t>
            </a:r>
            <a:r>
              <a:rPr lang="en-US" sz="1800" dirty="0" smtClean="0">
                <a:solidFill>
                  <a:schemeClr val="accent2">
                    <a:lumMod val="40000"/>
                    <a:lumOff val="60000"/>
                  </a:schemeClr>
                </a:solidFill>
                <a:sym typeface="Symbol"/>
              </a:rPr>
              <a:t>~ </a:t>
            </a:r>
            <a:r>
              <a:rPr lang="en-US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10/year with a limited SNR: </a:t>
            </a:r>
            <a:endParaRPr lang="en-US" sz="1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beating of the spin-down limit for many known pulsars</a:t>
            </a:r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11"/>
          </p:nvPr>
        </p:nvSpPr>
        <p:spPr>
          <a:xfrm>
            <a:off x="3823843" y="6416088"/>
            <a:ext cx="3352800" cy="365125"/>
          </a:xfrm>
        </p:spPr>
        <p:txBody>
          <a:bodyPr/>
          <a:lstStyle/>
          <a:p>
            <a:r>
              <a:rPr kumimoji="0" lang="en-US" dirty="0" smtClean="0"/>
              <a:t>REFCA, 4 October 2013</a:t>
            </a:r>
            <a:endParaRPr kumimoji="0"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7385" y="3526817"/>
            <a:ext cx="503225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71406" y="2752748"/>
            <a:ext cx="4038600" cy="3962400"/>
            <a:chOff x="1541" y="1403"/>
            <a:chExt cx="2654" cy="2619"/>
          </a:xfrm>
        </p:grpSpPr>
        <p:grpSp>
          <p:nvGrpSpPr>
            <p:cNvPr id="13" name="Group 4"/>
            <p:cNvGrpSpPr>
              <a:grpSpLocks noChangeAspect="1"/>
            </p:cNvGrpSpPr>
            <p:nvPr/>
          </p:nvGrpSpPr>
          <p:grpSpPr bwMode="auto">
            <a:xfrm>
              <a:off x="1541" y="1403"/>
              <a:ext cx="2564" cy="2435"/>
              <a:chOff x="2304" y="864"/>
              <a:chExt cx="3456" cy="2939"/>
            </a:xfrm>
          </p:grpSpPr>
          <p:pic>
            <p:nvPicPr>
              <p:cNvPr id="24" name="Picture 5" descr="LIGO volum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304" y="864"/>
                <a:ext cx="3456" cy="2939"/>
              </a:xfrm>
              <a:prstGeom prst="rect">
                <a:avLst/>
              </a:prstGeom>
              <a:noFill/>
            </p:spPr>
          </p:pic>
          <p:sp>
            <p:nvSpPr>
              <p:cNvPr id="25" name="Text Box 6"/>
              <p:cNvSpPr txBox="1">
                <a:spLocks noChangeAspect="1" noChangeArrowheads="1"/>
              </p:cNvSpPr>
              <p:nvPr/>
            </p:nvSpPr>
            <p:spPr bwMode="auto">
              <a:xfrm>
                <a:off x="4639" y="3614"/>
                <a:ext cx="1121" cy="13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 rtl="0" eaLnBrk="0" hangingPunct="0"/>
                <a:endParaRPr lang="it-IT" sz="1200" kern="1200">
                  <a:solidFill>
                    <a:prstClr val="white"/>
                  </a:solidFill>
                  <a:latin typeface="Calibri" pitchFamily="34" charset="0"/>
                  <a:ea typeface="ＭＳ Ｐゴシック" pitchFamily="48" charset="-128"/>
                  <a:cs typeface="+mn-cs"/>
                </a:endParaRPr>
              </a:p>
            </p:txBody>
          </p:sp>
        </p:grpSp>
        <p:sp>
          <p:nvSpPr>
            <p:cNvPr id="14" name="Rectangle 7"/>
            <p:cNvSpPr>
              <a:spLocks noChangeAspect="1" noChangeArrowheads="1"/>
            </p:cNvSpPr>
            <p:nvPr/>
          </p:nvSpPr>
          <p:spPr bwMode="auto">
            <a:xfrm>
              <a:off x="3440" y="2069"/>
              <a:ext cx="755" cy="1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 rtl="0" eaLnBrk="0" hangingPunct="0">
                <a:spcBef>
                  <a:spcPct val="50000"/>
                </a:spcBef>
              </a:pPr>
              <a:r>
                <a:rPr lang="en-US" sz="1200" kern="1200">
                  <a:solidFill>
                    <a:srgbClr val="FFFFFF"/>
                  </a:solidFill>
                  <a:latin typeface="Calibri" pitchFamily="34" charset="0"/>
                  <a:ea typeface="ＭＳ Ｐゴシック" pitchFamily="48" charset="-128"/>
                  <a:cs typeface="+mn-cs"/>
                </a:rPr>
                <a:t>10</a:t>
              </a:r>
              <a:r>
                <a:rPr lang="en-US" sz="1200" kern="1200" baseline="30000">
                  <a:solidFill>
                    <a:srgbClr val="FFFFFF"/>
                  </a:solidFill>
                  <a:latin typeface="Calibri" pitchFamily="34" charset="0"/>
                  <a:ea typeface="ＭＳ Ｐゴシック" pitchFamily="48" charset="-128"/>
                  <a:cs typeface="+mn-cs"/>
                </a:rPr>
                <a:t>8</a:t>
              </a:r>
              <a:r>
                <a:rPr lang="en-US" sz="1200" kern="1200">
                  <a:solidFill>
                    <a:srgbClr val="FFFFFF"/>
                  </a:solidFill>
                  <a:latin typeface="Calibri" pitchFamily="34" charset="0"/>
                  <a:ea typeface="ＭＳ Ｐゴシック" pitchFamily="48" charset="-128"/>
                  <a:cs typeface="+mn-cs"/>
                </a:rPr>
                <a:t> ly</a:t>
              </a:r>
            </a:p>
          </p:txBody>
        </p:sp>
        <p:sp>
          <p:nvSpPr>
            <p:cNvPr id="15" name="Line 8"/>
            <p:cNvSpPr>
              <a:spLocks noChangeAspect="1" noChangeShapeType="1"/>
            </p:cNvSpPr>
            <p:nvPr/>
          </p:nvSpPr>
          <p:spPr bwMode="auto">
            <a:xfrm>
              <a:off x="3535" y="2243"/>
              <a:ext cx="190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 type="triangle" w="sm" len="sm"/>
              <a:tailEnd type="triangle" w="sm" len="sm"/>
            </a:ln>
          </p:spPr>
          <p:txBody>
            <a:bodyPr wrap="none" anchor="ctr"/>
            <a:lstStyle/>
            <a:p>
              <a:pPr algn="l" rtl="0"/>
              <a:endParaRPr lang="it-IT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Line 9"/>
            <p:cNvSpPr>
              <a:spLocks noChangeAspect="1" noChangeShapeType="1"/>
            </p:cNvSpPr>
            <p:nvPr/>
          </p:nvSpPr>
          <p:spPr bwMode="auto">
            <a:xfrm>
              <a:off x="2238" y="1706"/>
              <a:ext cx="347" cy="83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pPr algn="l" rtl="0"/>
              <a:endParaRPr lang="it-IT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 Box 10"/>
            <p:cNvSpPr txBox="1">
              <a:spLocks noChangeAspect="1" noChangeArrowheads="1"/>
            </p:cNvSpPr>
            <p:nvPr/>
          </p:nvSpPr>
          <p:spPr bwMode="auto">
            <a:xfrm>
              <a:off x="1671" y="1458"/>
              <a:ext cx="990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200" kern="1200" dirty="0">
                  <a:solidFill>
                    <a:srgbClr val="FFFFFF"/>
                  </a:solidFill>
                  <a:latin typeface="Calibri" pitchFamily="34" charset="0"/>
                  <a:ea typeface="ＭＳ Ｐゴシック" pitchFamily="48" charset="-128"/>
                  <a:cs typeface="+mn-cs"/>
                </a:rPr>
                <a:t>Enhanced LIGO/Virgo+</a:t>
              </a:r>
            </a:p>
            <a:p>
              <a:pPr algn="ctr" rtl="0" eaLnBrk="0" hangingPunct="0"/>
              <a:endParaRPr lang="en-US" sz="1200" b="1" kern="1200" dirty="0">
                <a:solidFill>
                  <a:srgbClr val="FFFFFF"/>
                </a:solidFill>
                <a:latin typeface="Calibri" pitchFamily="34" charset="0"/>
                <a:ea typeface="ＭＳ Ｐゴシック" pitchFamily="48" charset="-128"/>
                <a:cs typeface="+mn-cs"/>
              </a:endParaRPr>
            </a:p>
          </p:txBody>
        </p:sp>
        <p:sp>
          <p:nvSpPr>
            <p:cNvPr id="18" name="Oval 11"/>
            <p:cNvSpPr>
              <a:spLocks noChangeAspect="1" noChangeArrowheads="1"/>
            </p:cNvSpPr>
            <p:nvPr/>
          </p:nvSpPr>
          <p:spPr bwMode="auto">
            <a:xfrm>
              <a:off x="2585" y="2415"/>
              <a:ext cx="475" cy="445"/>
            </a:xfrm>
            <a:prstGeom prst="ellipse">
              <a:avLst/>
            </a:prstGeom>
            <a:solidFill>
              <a:srgbClr val="CC3300">
                <a:alpha val="38000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l" rtl="0"/>
              <a:endParaRPr lang="it-IT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2"/>
            <p:cNvSpPr>
              <a:spLocks noChangeAspect="1" noChangeArrowheads="1"/>
            </p:cNvSpPr>
            <p:nvPr/>
          </p:nvSpPr>
          <p:spPr bwMode="auto">
            <a:xfrm>
              <a:off x="3425" y="1458"/>
              <a:ext cx="542" cy="1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 rtl="0" eaLnBrk="0" hangingPunct="0">
                <a:spcBef>
                  <a:spcPct val="50000"/>
                </a:spcBef>
              </a:pPr>
              <a:r>
                <a:rPr lang="en-US" sz="1200" kern="1200">
                  <a:solidFill>
                    <a:srgbClr val="FFFFFF"/>
                  </a:solidFill>
                  <a:latin typeface="Calibri" pitchFamily="34" charset="0"/>
                  <a:ea typeface="ＭＳ Ｐゴシック" pitchFamily="48" charset="-128"/>
                  <a:cs typeface="+mn-cs"/>
                </a:rPr>
                <a:t>Virgo/LIGO</a:t>
              </a:r>
              <a:endParaRPr lang="en-US" sz="1200" kern="1200">
                <a:solidFill>
                  <a:prstClr val="white"/>
                </a:solidFill>
                <a:latin typeface="Calibri" pitchFamily="34" charset="0"/>
                <a:ea typeface="ＭＳ Ｐゴシック" pitchFamily="48" charset="-128"/>
                <a:cs typeface="+mn-cs"/>
              </a:endParaRPr>
            </a:p>
          </p:txBody>
        </p:sp>
        <p:sp>
          <p:nvSpPr>
            <p:cNvPr id="20" name="Line 13"/>
            <p:cNvSpPr>
              <a:spLocks noChangeAspect="1" noChangeShapeType="1"/>
            </p:cNvSpPr>
            <p:nvPr/>
          </p:nvSpPr>
          <p:spPr bwMode="auto">
            <a:xfrm flipH="1">
              <a:off x="2823" y="1631"/>
              <a:ext cx="807" cy="91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pPr algn="l" rtl="0"/>
              <a:endParaRPr lang="it-IT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2786" y="3868"/>
              <a:ext cx="94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/>
              <a:r>
                <a:rPr lang="it-IT" sz="1000" kern="1200">
                  <a:solidFill>
                    <a:prstClr val="black"/>
                  </a:solidFill>
                  <a:latin typeface="Calibri" pitchFamily="34" charset="0"/>
                  <a:ea typeface="+mn-ea"/>
                  <a:cs typeface="+mn-cs"/>
                </a:rPr>
                <a:t>Credit: R.Powell, B.Berger</a:t>
              </a:r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 flipV="1">
              <a:off x="2154" y="2931"/>
              <a:ext cx="182" cy="63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/>
              <a:endParaRPr lang="it-IT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 Box 16"/>
            <p:cNvSpPr txBox="1">
              <a:spLocks noChangeAspect="1" noChangeArrowheads="1"/>
            </p:cNvSpPr>
            <p:nvPr/>
          </p:nvSpPr>
          <p:spPr bwMode="auto">
            <a:xfrm>
              <a:off x="1735" y="3554"/>
              <a:ext cx="929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US" sz="1200" kern="1200" dirty="0">
                  <a:solidFill>
                    <a:srgbClr val="FFFFFF"/>
                  </a:solidFill>
                  <a:latin typeface="Calibri" pitchFamily="34" charset="0"/>
                  <a:ea typeface="ＭＳ Ｐゴシック" pitchFamily="48" charset="-128"/>
                  <a:cs typeface="+mn-cs"/>
                </a:rPr>
                <a:t>Adv. Virgo/Adv. LIGO</a:t>
              </a:r>
            </a:p>
            <a:p>
              <a:pPr algn="ctr" rtl="0" eaLnBrk="0" hangingPunct="0"/>
              <a:endParaRPr lang="en-US" sz="1200" b="1" kern="1200" dirty="0">
                <a:solidFill>
                  <a:srgbClr val="FFFFFF"/>
                </a:solidFill>
                <a:latin typeface="Calibri" pitchFamily="34" charset="0"/>
                <a:ea typeface="ＭＳ Ｐゴシック" pitchFamily="48" charset="-128"/>
                <a:cs typeface="+mn-cs"/>
              </a:endParaRPr>
            </a:p>
          </p:txBody>
        </p:sp>
      </p:grpSp>
      <p:sp>
        <p:nvSpPr>
          <p:cNvPr id="26" name="CasellaDiTesto 25"/>
          <p:cNvSpPr txBox="1"/>
          <p:nvPr/>
        </p:nvSpPr>
        <p:spPr>
          <a:xfrm>
            <a:off x="6072198" y="414338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Credits: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C.Palomba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5862638" cy="960438"/>
          </a:xfrm>
          <a:ln/>
        </p:spPr>
        <p:txBody>
          <a:bodyPr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Virgo upgrade plans</a:t>
            </a:r>
          </a:p>
        </p:txBody>
      </p:sp>
      <p:sp>
        <p:nvSpPr>
          <p:cNvPr id="79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3610744" cy="365125"/>
          </a:xfrm>
        </p:spPr>
        <p:txBody>
          <a:bodyPr/>
          <a:lstStyle/>
          <a:p>
            <a:r>
              <a:rPr lang="en-GB" smtClean="0"/>
              <a:t>REFCA, 4 October 2013</a:t>
            </a:r>
            <a:endParaRPr lang="en-GB" dirty="0">
              <a:solidFill>
                <a:srgbClr val="969696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36675" y="195263"/>
            <a:ext cx="6426200" cy="6121400"/>
            <a:chOff x="842" y="123"/>
            <a:chExt cx="4048" cy="3856"/>
          </a:xfrm>
        </p:grpSpPr>
        <p:sp>
          <p:nvSpPr>
            <p:cNvPr id="53251" name="Rectangle 3"/>
            <p:cNvSpPr>
              <a:spLocks noChangeArrowheads="1"/>
            </p:cNvSpPr>
            <p:nvPr/>
          </p:nvSpPr>
          <p:spPr bwMode="auto">
            <a:xfrm rot="8280000">
              <a:off x="230" y="1840"/>
              <a:ext cx="5171" cy="182"/>
            </a:xfrm>
            <a:prstGeom prst="rect">
              <a:avLst/>
            </a:prstGeom>
            <a:gradFill rotWithShape="0">
              <a:gsLst>
                <a:gs pos="0">
                  <a:srgbClr val="006699"/>
                </a:gs>
                <a:gs pos="100000">
                  <a:srgbClr val="EAEAEA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904" y="313"/>
              <a:ext cx="3746" cy="3428"/>
              <a:chOff x="904" y="313"/>
              <a:chExt cx="3746" cy="3428"/>
            </a:xfrm>
          </p:grpSpPr>
          <p:sp>
            <p:nvSpPr>
              <p:cNvPr id="53253" name="Line 5"/>
              <p:cNvSpPr>
                <a:spLocks noChangeShapeType="1"/>
              </p:cNvSpPr>
              <p:nvPr/>
            </p:nvSpPr>
            <p:spPr bwMode="auto">
              <a:xfrm>
                <a:off x="904" y="3675"/>
                <a:ext cx="61" cy="6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4" name="Line 6"/>
              <p:cNvSpPr>
                <a:spLocks noChangeShapeType="1"/>
              </p:cNvSpPr>
              <p:nvPr/>
            </p:nvSpPr>
            <p:spPr bwMode="auto">
              <a:xfrm>
                <a:off x="1134" y="3465"/>
                <a:ext cx="61" cy="6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5" name="Line 7"/>
              <p:cNvSpPr>
                <a:spLocks noChangeShapeType="1"/>
              </p:cNvSpPr>
              <p:nvPr/>
            </p:nvSpPr>
            <p:spPr bwMode="auto">
              <a:xfrm>
                <a:off x="1364" y="3255"/>
                <a:ext cx="61" cy="6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6" name="Line 8"/>
              <p:cNvSpPr>
                <a:spLocks noChangeShapeType="1"/>
              </p:cNvSpPr>
              <p:nvPr/>
            </p:nvSpPr>
            <p:spPr bwMode="auto">
              <a:xfrm>
                <a:off x="1595" y="3045"/>
                <a:ext cx="61" cy="6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7" name="Line 9"/>
              <p:cNvSpPr>
                <a:spLocks noChangeShapeType="1"/>
              </p:cNvSpPr>
              <p:nvPr/>
            </p:nvSpPr>
            <p:spPr bwMode="auto">
              <a:xfrm>
                <a:off x="1825" y="2835"/>
                <a:ext cx="61" cy="6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8" name="Line 10"/>
              <p:cNvSpPr>
                <a:spLocks noChangeShapeType="1"/>
              </p:cNvSpPr>
              <p:nvPr/>
            </p:nvSpPr>
            <p:spPr bwMode="auto">
              <a:xfrm>
                <a:off x="2055" y="2625"/>
                <a:ext cx="61" cy="6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9" name="Line 11"/>
              <p:cNvSpPr>
                <a:spLocks noChangeShapeType="1"/>
              </p:cNvSpPr>
              <p:nvPr/>
            </p:nvSpPr>
            <p:spPr bwMode="auto">
              <a:xfrm>
                <a:off x="2285" y="2415"/>
                <a:ext cx="61" cy="6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0" name="Line 12"/>
              <p:cNvSpPr>
                <a:spLocks noChangeShapeType="1"/>
              </p:cNvSpPr>
              <p:nvPr/>
            </p:nvSpPr>
            <p:spPr bwMode="auto">
              <a:xfrm>
                <a:off x="2516" y="2205"/>
                <a:ext cx="61" cy="6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1" name="Line 13"/>
              <p:cNvSpPr>
                <a:spLocks noChangeShapeType="1"/>
              </p:cNvSpPr>
              <p:nvPr/>
            </p:nvSpPr>
            <p:spPr bwMode="auto">
              <a:xfrm>
                <a:off x="2748" y="1993"/>
                <a:ext cx="61" cy="6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2" name="Line 14"/>
              <p:cNvSpPr>
                <a:spLocks noChangeShapeType="1"/>
              </p:cNvSpPr>
              <p:nvPr/>
            </p:nvSpPr>
            <p:spPr bwMode="auto">
              <a:xfrm>
                <a:off x="2978" y="1783"/>
                <a:ext cx="61" cy="6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3" name="Line 15"/>
              <p:cNvSpPr>
                <a:spLocks noChangeShapeType="1"/>
              </p:cNvSpPr>
              <p:nvPr/>
            </p:nvSpPr>
            <p:spPr bwMode="auto">
              <a:xfrm>
                <a:off x="3208" y="1573"/>
                <a:ext cx="61" cy="6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4" name="Line 16"/>
              <p:cNvSpPr>
                <a:spLocks noChangeShapeType="1"/>
              </p:cNvSpPr>
              <p:nvPr/>
            </p:nvSpPr>
            <p:spPr bwMode="auto">
              <a:xfrm>
                <a:off x="3438" y="1363"/>
                <a:ext cx="61" cy="6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5" name="Line 17"/>
              <p:cNvSpPr>
                <a:spLocks noChangeShapeType="1"/>
              </p:cNvSpPr>
              <p:nvPr/>
            </p:nvSpPr>
            <p:spPr bwMode="auto">
              <a:xfrm>
                <a:off x="3669" y="1153"/>
                <a:ext cx="61" cy="6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6" name="Line 18"/>
              <p:cNvSpPr>
                <a:spLocks noChangeShapeType="1"/>
              </p:cNvSpPr>
              <p:nvPr/>
            </p:nvSpPr>
            <p:spPr bwMode="auto">
              <a:xfrm>
                <a:off x="3898" y="943"/>
                <a:ext cx="61" cy="6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7" name="Line 19"/>
              <p:cNvSpPr>
                <a:spLocks noChangeShapeType="1"/>
              </p:cNvSpPr>
              <p:nvPr/>
            </p:nvSpPr>
            <p:spPr bwMode="auto">
              <a:xfrm>
                <a:off x="4129" y="733"/>
                <a:ext cx="61" cy="6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8" name="Line 20"/>
              <p:cNvSpPr>
                <a:spLocks noChangeShapeType="1"/>
              </p:cNvSpPr>
              <p:nvPr/>
            </p:nvSpPr>
            <p:spPr bwMode="auto">
              <a:xfrm>
                <a:off x="4359" y="523"/>
                <a:ext cx="61" cy="6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69" name="Line 21"/>
              <p:cNvSpPr>
                <a:spLocks noChangeShapeType="1"/>
              </p:cNvSpPr>
              <p:nvPr/>
            </p:nvSpPr>
            <p:spPr bwMode="auto">
              <a:xfrm>
                <a:off x="4590" y="313"/>
                <a:ext cx="61" cy="6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270" name="Text Box 22"/>
            <p:cNvSpPr txBox="1">
              <a:spLocks noChangeArrowheads="1"/>
            </p:cNvSpPr>
            <p:nvPr/>
          </p:nvSpPr>
          <p:spPr bwMode="auto">
            <a:xfrm rot="19020000">
              <a:off x="942" y="3753"/>
              <a:ext cx="227" cy="1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r"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200" b="1">
                  <a:solidFill>
                    <a:srgbClr val="000000"/>
                  </a:solidFill>
                  <a:latin typeface="Trebuchet MS" pitchFamily="32" charset="0"/>
                </a:rPr>
                <a:t>08</a:t>
              </a:r>
            </a:p>
          </p:txBody>
        </p:sp>
        <p:sp>
          <p:nvSpPr>
            <p:cNvPr id="53271" name="Text Box 23"/>
            <p:cNvSpPr txBox="1">
              <a:spLocks noChangeArrowheads="1"/>
            </p:cNvSpPr>
            <p:nvPr/>
          </p:nvSpPr>
          <p:spPr bwMode="auto">
            <a:xfrm rot="19020000">
              <a:off x="1392" y="3342"/>
              <a:ext cx="227" cy="1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r"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200" b="1">
                  <a:solidFill>
                    <a:srgbClr val="000000"/>
                  </a:solidFill>
                  <a:latin typeface="Trebuchet MS" pitchFamily="32" charset="0"/>
                </a:rPr>
                <a:t>09</a:t>
              </a:r>
            </a:p>
          </p:txBody>
        </p:sp>
        <p:sp>
          <p:nvSpPr>
            <p:cNvPr id="53272" name="Text Box 24"/>
            <p:cNvSpPr txBox="1">
              <a:spLocks noChangeArrowheads="1"/>
            </p:cNvSpPr>
            <p:nvPr/>
          </p:nvSpPr>
          <p:spPr bwMode="auto">
            <a:xfrm rot="19020000">
              <a:off x="1861" y="2914"/>
              <a:ext cx="227" cy="1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r"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200" b="1">
                  <a:solidFill>
                    <a:srgbClr val="000000"/>
                  </a:solidFill>
                  <a:latin typeface="Trebuchet MS" pitchFamily="32" charset="0"/>
                </a:rPr>
                <a:t>10</a:t>
              </a:r>
            </a:p>
          </p:txBody>
        </p:sp>
        <p:sp>
          <p:nvSpPr>
            <p:cNvPr id="53273" name="Text Box 25"/>
            <p:cNvSpPr txBox="1">
              <a:spLocks noChangeArrowheads="1"/>
            </p:cNvSpPr>
            <p:nvPr/>
          </p:nvSpPr>
          <p:spPr bwMode="auto">
            <a:xfrm rot="19020000">
              <a:off x="2315" y="2500"/>
              <a:ext cx="227" cy="1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r"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200" b="1">
                  <a:solidFill>
                    <a:srgbClr val="000000"/>
                  </a:solidFill>
                  <a:latin typeface="Trebuchet MS" pitchFamily="32" charset="0"/>
                </a:rPr>
                <a:t>11</a:t>
              </a:r>
            </a:p>
          </p:txBody>
        </p:sp>
        <p:sp>
          <p:nvSpPr>
            <p:cNvPr id="53274" name="Text Box 26"/>
            <p:cNvSpPr txBox="1">
              <a:spLocks noChangeArrowheads="1"/>
            </p:cNvSpPr>
            <p:nvPr/>
          </p:nvSpPr>
          <p:spPr bwMode="auto">
            <a:xfrm rot="19020000">
              <a:off x="2792" y="2065"/>
              <a:ext cx="227" cy="1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r"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200" b="1">
                  <a:solidFill>
                    <a:srgbClr val="000000"/>
                  </a:solidFill>
                  <a:latin typeface="Trebuchet MS" pitchFamily="32" charset="0"/>
                </a:rPr>
                <a:t>12</a:t>
              </a:r>
            </a:p>
          </p:txBody>
        </p:sp>
        <p:sp>
          <p:nvSpPr>
            <p:cNvPr id="53275" name="Text Box 27"/>
            <p:cNvSpPr txBox="1">
              <a:spLocks noChangeArrowheads="1"/>
            </p:cNvSpPr>
            <p:nvPr/>
          </p:nvSpPr>
          <p:spPr bwMode="auto">
            <a:xfrm rot="19020000">
              <a:off x="3254" y="1644"/>
              <a:ext cx="227" cy="1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r"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200" b="1">
                  <a:solidFill>
                    <a:srgbClr val="000000"/>
                  </a:solidFill>
                  <a:latin typeface="Trebuchet MS" pitchFamily="32" charset="0"/>
                </a:rPr>
                <a:t>13</a:t>
              </a:r>
            </a:p>
          </p:txBody>
        </p:sp>
        <p:sp>
          <p:nvSpPr>
            <p:cNvPr id="53276" name="Text Box 28"/>
            <p:cNvSpPr txBox="1">
              <a:spLocks noChangeArrowheads="1"/>
            </p:cNvSpPr>
            <p:nvPr/>
          </p:nvSpPr>
          <p:spPr bwMode="auto">
            <a:xfrm rot="19020000">
              <a:off x="3705" y="1232"/>
              <a:ext cx="227" cy="1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r"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200" b="1">
                  <a:solidFill>
                    <a:srgbClr val="000000"/>
                  </a:solidFill>
                  <a:latin typeface="Trebuchet MS" pitchFamily="32" charset="0"/>
                </a:rPr>
                <a:t>14</a:t>
              </a:r>
            </a:p>
          </p:txBody>
        </p:sp>
        <p:sp>
          <p:nvSpPr>
            <p:cNvPr id="53277" name="Text Box 29"/>
            <p:cNvSpPr txBox="1">
              <a:spLocks noChangeArrowheads="1"/>
            </p:cNvSpPr>
            <p:nvPr/>
          </p:nvSpPr>
          <p:spPr bwMode="auto">
            <a:xfrm rot="19020000">
              <a:off x="4174" y="805"/>
              <a:ext cx="227" cy="1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r"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200" b="1">
                  <a:solidFill>
                    <a:srgbClr val="000000"/>
                  </a:solidFill>
                  <a:latin typeface="Trebuchet MS" pitchFamily="32" charset="0"/>
                </a:rPr>
                <a:t>15</a:t>
              </a:r>
            </a:p>
          </p:txBody>
        </p:sp>
        <p:sp>
          <p:nvSpPr>
            <p:cNvPr id="53278" name="Text Box 30"/>
            <p:cNvSpPr txBox="1">
              <a:spLocks noChangeArrowheads="1"/>
            </p:cNvSpPr>
            <p:nvPr/>
          </p:nvSpPr>
          <p:spPr bwMode="auto">
            <a:xfrm rot="19020000">
              <a:off x="4635" y="384"/>
              <a:ext cx="227" cy="1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r"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200" b="1">
                  <a:solidFill>
                    <a:srgbClr val="000000"/>
                  </a:solidFill>
                  <a:latin typeface="Trebuchet MS" pitchFamily="32" charset="0"/>
                </a:rPr>
                <a:t>16</a:t>
              </a:r>
            </a:p>
          </p:txBody>
        </p:sp>
      </p:grpSp>
      <p:sp>
        <p:nvSpPr>
          <p:cNvPr id="53279" name="Text Box 31"/>
          <p:cNvSpPr txBox="1">
            <a:spLocks noChangeArrowheads="1"/>
          </p:cNvSpPr>
          <p:nvPr/>
        </p:nvSpPr>
        <p:spPr bwMode="auto">
          <a:xfrm>
            <a:off x="2207643" y="5589588"/>
            <a:ext cx="1643632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rebuchet MS" pitchFamily="32" charset="0"/>
              </a:rPr>
              <a:t>Virgo+ installation</a:t>
            </a:r>
          </a:p>
        </p:txBody>
      </p:sp>
      <p:sp>
        <p:nvSpPr>
          <p:cNvPr id="53280" name="Rectangle 32"/>
          <p:cNvSpPr>
            <a:spLocks noChangeArrowheads="1"/>
          </p:cNvSpPr>
          <p:nvPr/>
        </p:nvSpPr>
        <p:spPr bwMode="auto">
          <a:xfrm rot="19080000">
            <a:off x="3200400" y="1554480"/>
            <a:ext cx="4667250" cy="2889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FF"/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b="1" dirty="0">
                <a:solidFill>
                  <a:srgbClr val="000000"/>
                </a:solidFill>
                <a:latin typeface="Trebuchet MS" pitchFamily="32" charset="0"/>
              </a:rPr>
              <a:t>Advanced Virgo</a:t>
            </a:r>
          </a:p>
        </p:txBody>
      </p:sp>
      <p:sp>
        <p:nvSpPr>
          <p:cNvPr id="53281" name="Rectangle 33"/>
          <p:cNvSpPr>
            <a:spLocks noChangeArrowheads="1"/>
          </p:cNvSpPr>
          <p:nvPr/>
        </p:nvSpPr>
        <p:spPr bwMode="auto">
          <a:xfrm rot="19080000">
            <a:off x="1183932" y="4115650"/>
            <a:ext cx="3024188" cy="288925"/>
          </a:xfrm>
          <a:prstGeom prst="rect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b="1" dirty="0">
                <a:solidFill>
                  <a:srgbClr val="000000"/>
                </a:solidFill>
                <a:latin typeface="Trebuchet MS" pitchFamily="32" charset="0"/>
              </a:rPr>
              <a:t>Virgo+</a:t>
            </a:r>
          </a:p>
        </p:txBody>
      </p:sp>
      <p:sp>
        <p:nvSpPr>
          <p:cNvPr id="53282" name="Text Box 34"/>
          <p:cNvSpPr txBox="1">
            <a:spLocks noChangeArrowheads="1"/>
          </p:cNvSpPr>
          <p:nvPr/>
        </p:nvSpPr>
        <p:spPr bwMode="auto">
          <a:xfrm>
            <a:off x="3035649" y="4868863"/>
            <a:ext cx="1752251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rebuchet MS" pitchFamily="32" charset="0"/>
              </a:rPr>
              <a:t>Virgo Science Run 2</a:t>
            </a:r>
          </a:p>
        </p:txBody>
      </p:sp>
      <p:sp>
        <p:nvSpPr>
          <p:cNvPr id="53283" name="Text Box 35"/>
          <p:cNvSpPr txBox="1">
            <a:spLocks noChangeArrowheads="1"/>
          </p:cNvSpPr>
          <p:nvPr/>
        </p:nvSpPr>
        <p:spPr bwMode="auto">
          <a:xfrm>
            <a:off x="2541155" y="5211763"/>
            <a:ext cx="1957820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rebuchet MS" pitchFamily="32" charset="0"/>
              </a:rPr>
              <a:t>Virgo+ commissioning </a:t>
            </a:r>
          </a:p>
        </p:txBody>
      </p:sp>
      <p:sp>
        <p:nvSpPr>
          <p:cNvPr id="53284" name="Text Box 36"/>
          <p:cNvSpPr txBox="1">
            <a:spLocks noChangeArrowheads="1"/>
          </p:cNvSpPr>
          <p:nvPr/>
        </p:nvSpPr>
        <p:spPr bwMode="auto">
          <a:xfrm>
            <a:off x="3725863" y="4221163"/>
            <a:ext cx="3482341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rebuchet MS" pitchFamily="32" charset="0"/>
              </a:rPr>
              <a:t>Installation of monolithic suspensions (?)</a:t>
            </a:r>
          </a:p>
        </p:txBody>
      </p:sp>
      <p:sp>
        <p:nvSpPr>
          <p:cNvPr id="53285" name="Text Box 37"/>
          <p:cNvSpPr txBox="1">
            <a:spLocks noChangeArrowheads="1"/>
          </p:cNvSpPr>
          <p:nvPr/>
        </p:nvSpPr>
        <p:spPr bwMode="auto">
          <a:xfrm>
            <a:off x="4186043" y="3987800"/>
            <a:ext cx="1755970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rebuchet MS" pitchFamily="32" charset="0"/>
              </a:rPr>
              <a:t>Virgo Science Run 3</a:t>
            </a:r>
          </a:p>
        </p:txBody>
      </p:sp>
      <p:sp>
        <p:nvSpPr>
          <p:cNvPr id="53286" name="Text Box 38"/>
          <p:cNvSpPr txBox="1">
            <a:spLocks noChangeArrowheads="1"/>
          </p:cNvSpPr>
          <p:nvPr/>
        </p:nvSpPr>
        <p:spPr bwMode="auto">
          <a:xfrm>
            <a:off x="4643438" y="3573463"/>
            <a:ext cx="2374602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rebuchet MS" pitchFamily="32" charset="0"/>
              </a:rPr>
              <a:t>Advanced Virgo installation</a:t>
            </a:r>
          </a:p>
        </p:txBody>
      </p:sp>
      <p:sp>
        <p:nvSpPr>
          <p:cNvPr id="53287" name="Text Box 39"/>
          <p:cNvSpPr txBox="1">
            <a:spLocks noChangeArrowheads="1"/>
          </p:cNvSpPr>
          <p:nvPr/>
        </p:nvSpPr>
        <p:spPr bwMode="auto">
          <a:xfrm>
            <a:off x="5595938" y="2565400"/>
            <a:ext cx="2634289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rebuchet MS" pitchFamily="32" charset="0"/>
              </a:rPr>
              <a:t>Advanced Virgo commissioning</a:t>
            </a:r>
          </a:p>
        </p:txBody>
      </p:sp>
      <p:sp>
        <p:nvSpPr>
          <p:cNvPr id="53288" name="Text Box 40"/>
          <p:cNvSpPr txBox="1">
            <a:spLocks noChangeArrowheads="1"/>
          </p:cNvSpPr>
          <p:nvPr/>
        </p:nvSpPr>
        <p:spPr bwMode="auto">
          <a:xfrm>
            <a:off x="6346825" y="1773238"/>
            <a:ext cx="2577798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rebuchet MS" pitchFamily="32" charset="0"/>
              </a:rPr>
              <a:t>Advanced Virgo Science Run 1</a:t>
            </a:r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0" y="980728"/>
            <a:ext cx="3459163" cy="2738438"/>
            <a:chOff x="-22" y="572"/>
            <a:chExt cx="2179" cy="1725"/>
          </a:xfrm>
        </p:grpSpPr>
        <p:sp>
          <p:nvSpPr>
            <p:cNvPr id="53290" name="Line 42"/>
            <p:cNvSpPr>
              <a:spLocks noChangeShapeType="1"/>
            </p:cNvSpPr>
            <p:nvPr/>
          </p:nvSpPr>
          <p:spPr bwMode="auto">
            <a:xfrm>
              <a:off x="249" y="2115"/>
              <a:ext cx="1860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91" name="Line 43"/>
            <p:cNvSpPr>
              <a:spLocks noChangeShapeType="1"/>
            </p:cNvSpPr>
            <p:nvPr/>
          </p:nvSpPr>
          <p:spPr bwMode="auto">
            <a:xfrm flipV="1">
              <a:off x="249" y="662"/>
              <a:ext cx="1" cy="145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92" name="Line 44"/>
            <p:cNvSpPr>
              <a:spLocks noChangeShapeType="1"/>
            </p:cNvSpPr>
            <p:nvPr/>
          </p:nvSpPr>
          <p:spPr bwMode="auto">
            <a:xfrm flipV="1">
              <a:off x="385" y="2068"/>
              <a:ext cx="1" cy="4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93" name="Line 45"/>
            <p:cNvSpPr>
              <a:spLocks noChangeShapeType="1"/>
            </p:cNvSpPr>
            <p:nvPr/>
          </p:nvSpPr>
          <p:spPr bwMode="auto">
            <a:xfrm flipV="1">
              <a:off x="521" y="2068"/>
              <a:ext cx="1" cy="4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94" name="Line 46"/>
            <p:cNvSpPr>
              <a:spLocks noChangeShapeType="1"/>
            </p:cNvSpPr>
            <p:nvPr/>
          </p:nvSpPr>
          <p:spPr bwMode="auto">
            <a:xfrm flipV="1">
              <a:off x="657" y="2068"/>
              <a:ext cx="1" cy="4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95" name="Line 47"/>
            <p:cNvSpPr>
              <a:spLocks noChangeShapeType="1"/>
            </p:cNvSpPr>
            <p:nvPr/>
          </p:nvSpPr>
          <p:spPr bwMode="auto">
            <a:xfrm flipV="1">
              <a:off x="793" y="2068"/>
              <a:ext cx="1" cy="4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96" name="Line 48"/>
            <p:cNvSpPr>
              <a:spLocks noChangeShapeType="1"/>
            </p:cNvSpPr>
            <p:nvPr/>
          </p:nvSpPr>
          <p:spPr bwMode="auto">
            <a:xfrm flipV="1">
              <a:off x="930" y="2068"/>
              <a:ext cx="1" cy="4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97" name="Line 49"/>
            <p:cNvSpPr>
              <a:spLocks noChangeShapeType="1"/>
            </p:cNvSpPr>
            <p:nvPr/>
          </p:nvSpPr>
          <p:spPr bwMode="auto">
            <a:xfrm flipV="1">
              <a:off x="1066" y="2068"/>
              <a:ext cx="1" cy="4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98" name="Line 50"/>
            <p:cNvSpPr>
              <a:spLocks noChangeShapeType="1"/>
            </p:cNvSpPr>
            <p:nvPr/>
          </p:nvSpPr>
          <p:spPr bwMode="auto">
            <a:xfrm flipV="1">
              <a:off x="1202" y="2068"/>
              <a:ext cx="1" cy="4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99" name="Line 51"/>
            <p:cNvSpPr>
              <a:spLocks noChangeShapeType="1"/>
            </p:cNvSpPr>
            <p:nvPr/>
          </p:nvSpPr>
          <p:spPr bwMode="auto">
            <a:xfrm flipV="1">
              <a:off x="1338" y="2068"/>
              <a:ext cx="1" cy="4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00" name="Line 52"/>
            <p:cNvSpPr>
              <a:spLocks noChangeShapeType="1"/>
            </p:cNvSpPr>
            <p:nvPr/>
          </p:nvSpPr>
          <p:spPr bwMode="auto">
            <a:xfrm flipV="1">
              <a:off x="1474" y="2068"/>
              <a:ext cx="1" cy="4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01" name="Line 53"/>
            <p:cNvSpPr>
              <a:spLocks noChangeShapeType="1"/>
            </p:cNvSpPr>
            <p:nvPr/>
          </p:nvSpPr>
          <p:spPr bwMode="auto">
            <a:xfrm flipV="1">
              <a:off x="1611" y="2068"/>
              <a:ext cx="1" cy="4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02" name="Line 54"/>
            <p:cNvSpPr>
              <a:spLocks noChangeShapeType="1"/>
            </p:cNvSpPr>
            <p:nvPr/>
          </p:nvSpPr>
          <p:spPr bwMode="auto">
            <a:xfrm flipV="1">
              <a:off x="1745" y="2068"/>
              <a:ext cx="1" cy="4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03" name="Text Box 55"/>
            <p:cNvSpPr txBox="1">
              <a:spLocks noChangeArrowheads="1"/>
            </p:cNvSpPr>
            <p:nvPr/>
          </p:nvSpPr>
          <p:spPr bwMode="auto">
            <a:xfrm>
              <a:off x="261" y="2123"/>
              <a:ext cx="214" cy="1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r"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200">
                  <a:solidFill>
                    <a:srgbClr val="000000"/>
                  </a:solidFill>
                  <a:latin typeface="Trebuchet MS" pitchFamily="32" charset="0"/>
                </a:rPr>
                <a:t>08</a:t>
              </a:r>
            </a:p>
          </p:txBody>
        </p:sp>
        <p:sp>
          <p:nvSpPr>
            <p:cNvPr id="53304" name="Text Box 56"/>
            <p:cNvSpPr txBox="1">
              <a:spLocks noChangeArrowheads="1"/>
            </p:cNvSpPr>
            <p:nvPr/>
          </p:nvSpPr>
          <p:spPr bwMode="auto">
            <a:xfrm>
              <a:off x="533" y="2123"/>
              <a:ext cx="214" cy="1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r"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200">
                  <a:solidFill>
                    <a:srgbClr val="000000"/>
                  </a:solidFill>
                  <a:latin typeface="Trebuchet MS" pitchFamily="32" charset="0"/>
                </a:rPr>
                <a:t>10</a:t>
              </a:r>
            </a:p>
          </p:txBody>
        </p:sp>
        <p:sp>
          <p:nvSpPr>
            <p:cNvPr id="53305" name="Text Box 57"/>
            <p:cNvSpPr txBox="1">
              <a:spLocks noChangeArrowheads="1"/>
            </p:cNvSpPr>
            <p:nvPr/>
          </p:nvSpPr>
          <p:spPr bwMode="auto">
            <a:xfrm>
              <a:off x="805" y="2123"/>
              <a:ext cx="214" cy="1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r"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200">
                  <a:solidFill>
                    <a:srgbClr val="000000"/>
                  </a:solidFill>
                  <a:latin typeface="Trebuchet MS" pitchFamily="32" charset="0"/>
                </a:rPr>
                <a:t>12</a:t>
              </a:r>
            </a:p>
          </p:txBody>
        </p:sp>
        <p:sp>
          <p:nvSpPr>
            <p:cNvPr id="53306" name="Text Box 58"/>
            <p:cNvSpPr txBox="1">
              <a:spLocks noChangeArrowheads="1"/>
            </p:cNvSpPr>
            <p:nvPr/>
          </p:nvSpPr>
          <p:spPr bwMode="auto">
            <a:xfrm>
              <a:off x="1077" y="2123"/>
              <a:ext cx="214" cy="1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r"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200">
                  <a:solidFill>
                    <a:srgbClr val="000000"/>
                  </a:solidFill>
                  <a:latin typeface="Trebuchet MS" pitchFamily="32" charset="0"/>
                </a:rPr>
                <a:t>14</a:t>
              </a:r>
            </a:p>
          </p:txBody>
        </p:sp>
        <p:sp>
          <p:nvSpPr>
            <p:cNvPr id="53307" name="Text Box 59"/>
            <p:cNvSpPr txBox="1">
              <a:spLocks noChangeArrowheads="1"/>
            </p:cNvSpPr>
            <p:nvPr/>
          </p:nvSpPr>
          <p:spPr bwMode="auto">
            <a:xfrm>
              <a:off x="1350" y="2123"/>
              <a:ext cx="214" cy="1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r"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200">
                  <a:solidFill>
                    <a:srgbClr val="000000"/>
                  </a:solidFill>
                  <a:latin typeface="Trebuchet MS" pitchFamily="32" charset="0"/>
                </a:rPr>
                <a:t>16</a:t>
              </a:r>
            </a:p>
          </p:txBody>
        </p:sp>
        <p:sp>
          <p:nvSpPr>
            <p:cNvPr id="53308" name="Text Box 60"/>
            <p:cNvSpPr txBox="1">
              <a:spLocks noChangeArrowheads="1"/>
            </p:cNvSpPr>
            <p:nvPr/>
          </p:nvSpPr>
          <p:spPr bwMode="auto">
            <a:xfrm>
              <a:off x="1622" y="2123"/>
              <a:ext cx="214" cy="1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r"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200" dirty="0">
                  <a:solidFill>
                    <a:srgbClr val="000000"/>
                  </a:solidFill>
                  <a:latin typeface="Trebuchet MS" pitchFamily="32" charset="0"/>
                </a:rPr>
                <a:t>18</a:t>
              </a:r>
            </a:p>
          </p:txBody>
        </p:sp>
        <p:sp>
          <p:nvSpPr>
            <p:cNvPr id="53309" name="Line 61"/>
            <p:cNvSpPr>
              <a:spLocks noChangeShapeType="1"/>
            </p:cNvSpPr>
            <p:nvPr/>
          </p:nvSpPr>
          <p:spPr bwMode="auto">
            <a:xfrm flipH="1">
              <a:off x="248" y="1979"/>
              <a:ext cx="4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10" name="Line 62"/>
            <p:cNvSpPr>
              <a:spLocks noChangeShapeType="1"/>
            </p:cNvSpPr>
            <p:nvPr/>
          </p:nvSpPr>
          <p:spPr bwMode="auto">
            <a:xfrm flipH="1">
              <a:off x="248" y="1616"/>
              <a:ext cx="4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11" name="Line 63"/>
            <p:cNvSpPr>
              <a:spLocks noChangeShapeType="1"/>
            </p:cNvSpPr>
            <p:nvPr/>
          </p:nvSpPr>
          <p:spPr bwMode="auto">
            <a:xfrm flipH="1">
              <a:off x="248" y="1253"/>
              <a:ext cx="4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12" name="Line 64"/>
            <p:cNvSpPr>
              <a:spLocks noChangeShapeType="1"/>
            </p:cNvSpPr>
            <p:nvPr/>
          </p:nvSpPr>
          <p:spPr bwMode="auto">
            <a:xfrm flipH="1">
              <a:off x="248" y="890"/>
              <a:ext cx="4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13" name="Text Box 65"/>
            <p:cNvSpPr txBox="1">
              <a:spLocks noChangeArrowheads="1"/>
            </p:cNvSpPr>
            <p:nvPr/>
          </p:nvSpPr>
          <p:spPr bwMode="auto">
            <a:xfrm>
              <a:off x="15" y="1888"/>
              <a:ext cx="264" cy="1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r"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200">
                  <a:solidFill>
                    <a:srgbClr val="000000"/>
                  </a:solidFill>
                  <a:latin typeface="Trebuchet MS" pitchFamily="32" charset="0"/>
                </a:rPr>
                <a:t>10</a:t>
              </a:r>
              <a:r>
                <a:rPr lang="it-IT" sz="1200">
                  <a:solidFill>
                    <a:srgbClr val="FFFFFF"/>
                  </a:solidFill>
                  <a:latin typeface="Trebuchet MS" pitchFamily="32" charset="0"/>
                </a:rPr>
                <a:t>0</a:t>
              </a:r>
            </a:p>
          </p:txBody>
        </p:sp>
        <p:sp>
          <p:nvSpPr>
            <p:cNvPr id="53314" name="Text Box 66"/>
            <p:cNvSpPr txBox="1">
              <a:spLocks noChangeArrowheads="1"/>
            </p:cNvSpPr>
            <p:nvPr/>
          </p:nvSpPr>
          <p:spPr bwMode="auto">
            <a:xfrm>
              <a:off x="15" y="1525"/>
              <a:ext cx="264" cy="1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r"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200">
                  <a:solidFill>
                    <a:srgbClr val="000000"/>
                  </a:solidFill>
                  <a:latin typeface="Trebuchet MS" pitchFamily="32" charset="0"/>
                </a:rPr>
                <a:t>10</a:t>
              </a:r>
              <a:r>
                <a:rPr lang="it-IT" sz="1200">
                  <a:solidFill>
                    <a:srgbClr val="FFFFFF"/>
                  </a:solidFill>
                  <a:latin typeface="Trebuchet MS" pitchFamily="32" charset="0"/>
                </a:rPr>
                <a:t>1</a:t>
              </a:r>
            </a:p>
          </p:txBody>
        </p:sp>
        <p:sp>
          <p:nvSpPr>
            <p:cNvPr id="53315" name="Text Box 67"/>
            <p:cNvSpPr txBox="1">
              <a:spLocks noChangeArrowheads="1"/>
            </p:cNvSpPr>
            <p:nvPr/>
          </p:nvSpPr>
          <p:spPr bwMode="auto">
            <a:xfrm>
              <a:off x="15" y="1162"/>
              <a:ext cx="264" cy="1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r"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200">
                  <a:solidFill>
                    <a:srgbClr val="000000"/>
                  </a:solidFill>
                  <a:latin typeface="Trebuchet MS" pitchFamily="32" charset="0"/>
                </a:rPr>
                <a:t>10</a:t>
              </a:r>
              <a:r>
                <a:rPr lang="it-IT" sz="1200">
                  <a:solidFill>
                    <a:srgbClr val="FFFFFF"/>
                  </a:solidFill>
                  <a:latin typeface="Trebuchet MS" pitchFamily="32" charset="0"/>
                </a:rPr>
                <a:t>2</a:t>
              </a:r>
            </a:p>
          </p:txBody>
        </p:sp>
        <p:sp>
          <p:nvSpPr>
            <p:cNvPr id="53316" name="Text Box 68"/>
            <p:cNvSpPr txBox="1">
              <a:spLocks noChangeArrowheads="1"/>
            </p:cNvSpPr>
            <p:nvPr/>
          </p:nvSpPr>
          <p:spPr bwMode="auto">
            <a:xfrm>
              <a:off x="15" y="799"/>
              <a:ext cx="264" cy="1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r"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200">
                  <a:solidFill>
                    <a:srgbClr val="000000"/>
                  </a:solidFill>
                  <a:latin typeface="Trebuchet MS" pitchFamily="32" charset="0"/>
                </a:rPr>
                <a:t>10</a:t>
              </a:r>
              <a:r>
                <a:rPr lang="it-IT" sz="1200">
                  <a:solidFill>
                    <a:srgbClr val="FFFFFF"/>
                  </a:solidFill>
                  <a:latin typeface="Trebuchet MS" pitchFamily="32" charset="0"/>
                </a:rPr>
                <a:t>3</a:t>
              </a:r>
            </a:p>
          </p:txBody>
        </p:sp>
        <p:sp>
          <p:nvSpPr>
            <p:cNvPr id="53317" name="Text Box 69"/>
            <p:cNvSpPr txBox="1">
              <a:spLocks noChangeArrowheads="1"/>
            </p:cNvSpPr>
            <p:nvPr/>
          </p:nvSpPr>
          <p:spPr bwMode="auto">
            <a:xfrm>
              <a:off x="1883" y="2115"/>
              <a:ext cx="201" cy="1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r"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200" i="1" dirty="0">
                  <a:solidFill>
                    <a:srgbClr val="000000"/>
                  </a:solidFill>
                  <a:latin typeface="Trebuchet MS" pitchFamily="32" charset="0"/>
                </a:rPr>
                <a:t>yr</a:t>
              </a:r>
            </a:p>
          </p:txBody>
        </p:sp>
        <p:sp>
          <p:nvSpPr>
            <p:cNvPr id="53318" name="Text Box 70"/>
            <p:cNvSpPr txBox="1">
              <a:spLocks noChangeArrowheads="1"/>
            </p:cNvSpPr>
            <p:nvPr/>
          </p:nvSpPr>
          <p:spPr bwMode="auto">
            <a:xfrm>
              <a:off x="-22" y="572"/>
              <a:ext cx="284" cy="1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r"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200" dirty="0">
                  <a:solidFill>
                    <a:srgbClr val="000000"/>
                  </a:solidFill>
                  <a:latin typeface="Trebuchet MS" pitchFamily="32" charset="0"/>
                </a:rPr>
                <a:t>Mpc</a:t>
              </a:r>
            </a:p>
          </p:txBody>
        </p:sp>
        <p:sp>
          <p:nvSpPr>
            <p:cNvPr id="53319" name="Text Box 71"/>
            <p:cNvSpPr txBox="1">
              <a:spLocks noChangeArrowheads="1"/>
            </p:cNvSpPr>
            <p:nvPr/>
          </p:nvSpPr>
          <p:spPr bwMode="auto">
            <a:xfrm>
              <a:off x="420" y="663"/>
              <a:ext cx="1737" cy="17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1200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rebuchet MS" pitchFamily="32" charset="0"/>
                </a:rPr>
                <a:t>BNS inpiral range – expected progress</a:t>
              </a:r>
            </a:p>
          </p:txBody>
        </p:sp>
      </p:grpSp>
      <p:sp>
        <p:nvSpPr>
          <p:cNvPr id="53320" name="Oval 72"/>
          <p:cNvSpPr>
            <a:spLocks noChangeArrowheads="1"/>
          </p:cNvSpPr>
          <p:nvPr/>
        </p:nvSpPr>
        <p:spPr bwMode="auto">
          <a:xfrm>
            <a:off x="611188" y="2708275"/>
            <a:ext cx="71437" cy="71438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321" name="Oval 73"/>
          <p:cNvSpPr>
            <a:spLocks noChangeArrowheads="1"/>
          </p:cNvSpPr>
          <p:nvPr/>
        </p:nvSpPr>
        <p:spPr bwMode="auto">
          <a:xfrm>
            <a:off x="827088" y="2349500"/>
            <a:ext cx="71437" cy="71438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322" name="Oval 74"/>
          <p:cNvSpPr>
            <a:spLocks noChangeArrowheads="1"/>
          </p:cNvSpPr>
          <p:nvPr/>
        </p:nvSpPr>
        <p:spPr bwMode="auto">
          <a:xfrm>
            <a:off x="1042988" y="2205038"/>
            <a:ext cx="71437" cy="71437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323" name="Oval 75"/>
          <p:cNvSpPr>
            <a:spLocks noChangeArrowheads="1"/>
          </p:cNvSpPr>
          <p:nvPr/>
        </p:nvSpPr>
        <p:spPr bwMode="auto">
          <a:xfrm>
            <a:off x="1835150" y="2062163"/>
            <a:ext cx="71438" cy="71437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324" name="Oval 76"/>
          <p:cNvSpPr>
            <a:spLocks noChangeArrowheads="1"/>
          </p:cNvSpPr>
          <p:nvPr/>
        </p:nvSpPr>
        <p:spPr bwMode="auto">
          <a:xfrm>
            <a:off x="2051050" y="1773238"/>
            <a:ext cx="71438" cy="71437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325" name="Oval 77"/>
          <p:cNvSpPr>
            <a:spLocks noChangeArrowheads="1"/>
          </p:cNvSpPr>
          <p:nvPr/>
        </p:nvSpPr>
        <p:spPr bwMode="auto">
          <a:xfrm>
            <a:off x="2413000" y="1628775"/>
            <a:ext cx="71438" cy="71438"/>
          </a:xfrm>
          <a:prstGeom prst="ellipse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2700"/>
            <a:ext cx="8569647" cy="824012"/>
          </a:xfrm>
          <a:ln/>
        </p:spPr>
        <p:txBody>
          <a:bodyPr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Advanced Detectors will see GWs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96975"/>
            <a:ext cx="5256213" cy="3096121"/>
          </a:xfrm>
          <a:solidFill>
            <a:schemeClr val="accent2"/>
          </a:solidFill>
          <a:ln w="9360">
            <a:solidFill>
              <a:srgbClr val="006699"/>
            </a:solidFill>
          </a:ln>
        </p:spPr>
        <p:txBody>
          <a:bodyPr>
            <a:normAutofit fontScale="85000" lnSpcReduction="20000"/>
          </a:bodyPr>
          <a:lstStyle/>
          <a:p>
            <a:pPr marL="336550" indent="-336550">
              <a:buClr>
                <a:srgbClr val="0033CC"/>
              </a:buClr>
              <a:buSzPct val="70000"/>
              <a:buFont typeface="Wingdings" charset="2"/>
              <a:buChar char="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dirty="0">
                <a:solidFill>
                  <a:srgbClr val="FFC000"/>
                </a:solidFill>
              </a:rPr>
              <a:t>The technology of interferometric detectors has been demonstrated</a:t>
            </a:r>
          </a:p>
          <a:p>
            <a:pPr marL="336550" indent="-336550">
              <a:buClr>
                <a:srgbClr val="0033CC"/>
              </a:buClr>
              <a:buSzPct val="70000"/>
              <a:buFont typeface="Wingdings" charset="2"/>
              <a:buChar char="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dirty="0">
                <a:solidFill>
                  <a:srgbClr val="FFC000"/>
                </a:solidFill>
              </a:rPr>
              <a:t>A further step in sensitivity appears necessary to open the way to physics and astronomy.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Some sources appear certain, unless astrophysical assumptions are wrong</a:t>
            </a:r>
          </a:p>
          <a:p>
            <a:pPr marL="336550" indent="-336550">
              <a:buClr>
                <a:srgbClr val="0033CC"/>
              </a:buClr>
              <a:buSzPct val="70000"/>
              <a:buFont typeface="Wingdings" charset="2"/>
              <a:buChar char="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b="1" dirty="0">
                <a:solidFill>
                  <a:srgbClr val="FFC000"/>
                </a:solidFill>
              </a:rPr>
              <a:t>To make science, a multimessenger approach will be </a:t>
            </a:r>
            <a:r>
              <a:rPr lang="it-IT" b="1" dirty="0" smtClean="0">
                <a:solidFill>
                  <a:srgbClr val="FFC000"/>
                </a:solidFill>
              </a:rPr>
              <a:t>mandatory</a:t>
            </a:r>
          </a:p>
        </p:txBody>
      </p:sp>
      <p:sp>
        <p:nvSpPr>
          <p:cNvPr id="8" name="Élőláb helye 3"/>
          <p:cNvSpPr>
            <a:spLocks noGrp="1"/>
          </p:cNvSpPr>
          <p:nvPr>
            <p:ph type="ftr" sz="quarter" idx="11"/>
          </p:nvPr>
        </p:nvSpPr>
        <p:spPr>
          <a:xfrm>
            <a:off x="2915816" y="6492875"/>
            <a:ext cx="3034680" cy="365125"/>
          </a:xfrm>
        </p:spPr>
        <p:txBody>
          <a:bodyPr/>
          <a:lstStyle/>
          <a:p>
            <a:r>
              <a:rPr lang="en-GB" smtClean="0"/>
              <a:t>REFCA, 4 October 2013</a:t>
            </a:r>
            <a:endParaRPr lang="en-GB" dirty="0">
              <a:solidFill>
                <a:srgbClr val="969696"/>
              </a:solidFill>
            </a:endParaRPr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5025" y="1557338"/>
            <a:ext cx="7004050" cy="490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3492" name="AutoShape 4"/>
          <p:cNvSpPr>
            <a:spLocks noChangeArrowheads="1"/>
          </p:cNvSpPr>
          <p:nvPr/>
        </p:nvSpPr>
        <p:spPr bwMode="auto">
          <a:xfrm>
            <a:off x="3492500" y="4868863"/>
            <a:ext cx="268288" cy="576262"/>
          </a:xfrm>
          <a:prstGeom prst="downArrow">
            <a:avLst>
              <a:gd name="adj1" fmla="val 50000"/>
              <a:gd name="adj2" fmla="val 53698"/>
            </a:avLst>
          </a:prstGeom>
          <a:solidFill>
            <a:srgbClr val="00CC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3" name="AutoShape 5"/>
          <p:cNvSpPr>
            <a:spLocks noChangeArrowheads="1"/>
          </p:cNvSpPr>
          <p:nvPr/>
        </p:nvSpPr>
        <p:spPr bwMode="auto">
          <a:xfrm>
            <a:off x="6497638" y="5300663"/>
            <a:ext cx="234950" cy="431800"/>
          </a:xfrm>
          <a:prstGeom prst="downArrow">
            <a:avLst>
              <a:gd name="adj1" fmla="val 50000"/>
              <a:gd name="adj2" fmla="val 45946"/>
            </a:avLst>
          </a:prstGeom>
          <a:solidFill>
            <a:srgbClr val="00CC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4" name="AutoShape 6"/>
          <p:cNvSpPr>
            <a:spLocks noChangeArrowheads="1"/>
          </p:cNvSpPr>
          <p:nvPr/>
        </p:nvSpPr>
        <p:spPr bwMode="auto">
          <a:xfrm>
            <a:off x="5076825" y="5300663"/>
            <a:ext cx="215900" cy="288925"/>
          </a:xfrm>
          <a:prstGeom prst="downArrow">
            <a:avLst>
              <a:gd name="adj1" fmla="val 50000"/>
              <a:gd name="adj2" fmla="val 33456"/>
            </a:avLst>
          </a:prstGeom>
          <a:solidFill>
            <a:srgbClr val="00CC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06" y="-24"/>
            <a:ext cx="6572296" cy="857248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3</a:t>
            </a:r>
            <a:r>
              <a:rPr lang="en-US" baseline="30000" dirty="0" smtClean="0">
                <a:solidFill>
                  <a:schemeClr val="bg2"/>
                </a:solidFill>
              </a:rPr>
              <a:t>rd</a:t>
            </a:r>
            <a:r>
              <a:rPr lang="en-US" dirty="0" smtClean="0">
                <a:solidFill>
                  <a:schemeClr val="bg2"/>
                </a:solidFill>
              </a:rPr>
              <a:t> generation?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406" y="1078224"/>
            <a:ext cx="6572296" cy="56482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Evolution of the GW detectors (Virgo example):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REFCA, 4 October 2013</a:t>
            </a:r>
            <a:endParaRPr kumimoji="0" lang="en-US"/>
          </a:p>
        </p:txBody>
      </p:sp>
      <p:cxnSp>
        <p:nvCxnSpPr>
          <p:cNvPr id="5" name="Connettore 2 4"/>
          <p:cNvCxnSpPr/>
          <p:nvPr/>
        </p:nvCxnSpPr>
        <p:spPr>
          <a:xfrm flipV="1">
            <a:off x="0" y="6060064"/>
            <a:ext cx="9144000" cy="7143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rot="5400000">
            <a:off x="1071538" y="6274378"/>
            <a:ext cx="28575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928662" y="648869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2003</a:t>
            </a:r>
            <a:endParaRPr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0" y="4643446"/>
            <a:ext cx="1214414" cy="1416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Infrastructure realization and detector assembling</a:t>
            </a:r>
            <a:endParaRPr lang="en-US" sz="1600" dirty="0"/>
          </a:p>
        </p:txBody>
      </p:sp>
      <p:cxnSp>
        <p:nvCxnSpPr>
          <p:cNvPr id="13" name="Connettore 1 12"/>
          <p:cNvCxnSpPr/>
          <p:nvPr/>
        </p:nvCxnSpPr>
        <p:spPr>
          <a:xfrm rot="5400000">
            <a:off x="3071802" y="6274378"/>
            <a:ext cx="28575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2928926" y="648869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17" name="Triangolo rettangolo 16"/>
          <p:cNvSpPr/>
          <p:nvPr/>
        </p:nvSpPr>
        <p:spPr>
          <a:xfrm flipH="1">
            <a:off x="1142976" y="3571876"/>
            <a:ext cx="2071702" cy="107157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ttangolo 17"/>
          <p:cNvSpPr/>
          <p:nvPr/>
        </p:nvSpPr>
        <p:spPr>
          <a:xfrm>
            <a:off x="1214414" y="4643446"/>
            <a:ext cx="2000264" cy="1416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Same</a:t>
            </a:r>
          </a:p>
          <a:p>
            <a:pPr algn="ctr"/>
            <a:r>
              <a:rPr lang="en-US" sz="1600" dirty="0" smtClean="0"/>
              <a:t>infrastructure</a:t>
            </a:r>
            <a:endParaRPr lang="en-US" sz="1600" dirty="0"/>
          </a:p>
        </p:txBody>
      </p:sp>
      <p:cxnSp>
        <p:nvCxnSpPr>
          <p:cNvPr id="21" name="Connettore 1 20"/>
          <p:cNvCxnSpPr/>
          <p:nvPr/>
        </p:nvCxnSpPr>
        <p:spPr>
          <a:xfrm>
            <a:off x="214282" y="3571876"/>
            <a:ext cx="3000396" cy="0"/>
          </a:xfrm>
          <a:prstGeom prst="line">
            <a:avLst/>
          </a:prstGeom>
          <a:ln w="63500">
            <a:solidFill>
              <a:schemeClr val="bg1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-32" y="3148612"/>
            <a:ext cx="3159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Proof of the working principle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Upper Limit physics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4" name="Connettore 1 23"/>
          <p:cNvCxnSpPr/>
          <p:nvPr/>
        </p:nvCxnSpPr>
        <p:spPr>
          <a:xfrm rot="5400000">
            <a:off x="4320121" y="6274378"/>
            <a:ext cx="28575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4177245" y="6488692"/>
            <a:ext cx="68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27" name="Input manuale 26"/>
          <p:cNvSpPr/>
          <p:nvPr/>
        </p:nvSpPr>
        <p:spPr>
          <a:xfrm>
            <a:off x="3214678" y="3357562"/>
            <a:ext cx="1214446" cy="1285884"/>
          </a:xfrm>
          <a:prstGeom prst="flowChartManualIn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enhanceddetectors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1214414" y="4643446"/>
            <a:ext cx="3214710" cy="1416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Same</a:t>
            </a:r>
          </a:p>
          <a:p>
            <a:pPr algn="ctr"/>
            <a:r>
              <a:rPr lang="en-US" sz="1600" dirty="0" smtClean="0"/>
              <a:t>infrastructure</a:t>
            </a:r>
            <a:endParaRPr lang="en-US" sz="1600" dirty="0"/>
          </a:p>
        </p:txBody>
      </p:sp>
      <p:cxnSp>
        <p:nvCxnSpPr>
          <p:cNvPr id="29" name="Connettore 1 28"/>
          <p:cNvCxnSpPr/>
          <p:nvPr/>
        </p:nvCxnSpPr>
        <p:spPr>
          <a:xfrm>
            <a:off x="1285852" y="2357430"/>
            <a:ext cx="3071834" cy="1000132"/>
          </a:xfrm>
          <a:prstGeom prst="line">
            <a:avLst/>
          </a:prstGeom>
          <a:ln w="63500">
            <a:solidFill>
              <a:srgbClr val="FFFF00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 rot="1108609">
            <a:off x="1014462" y="2190355"/>
            <a:ext cx="26982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Test of “advanced” techs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UL physics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34" name="Connettore 1 33"/>
          <p:cNvCxnSpPr/>
          <p:nvPr/>
        </p:nvCxnSpPr>
        <p:spPr>
          <a:xfrm rot="5400000">
            <a:off x="6320385" y="6286520"/>
            <a:ext cx="28575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6177509" y="650083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36" name="Rettangolo 35"/>
          <p:cNvSpPr/>
          <p:nvPr/>
        </p:nvSpPr>
        <p:spPr>
          <a:xfrm>
            <a:off x="1214414" y="4643446"/>
            <a:ext cx="5214974" cy="1416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Same</a:t>
            </a:r>
          </a:p>
          <a:p>
            <a:pPr algn="ctr"/>
            <a:r>
              <a:rPr lang="en-US" sz="1600" dirty="0" smtClean="0"/>
              <a:t>infrastructure</a:t>
            </a:r>
            <a:endParaRPr lang="en-US" sz="1600" dirty="0"/>
          </a:p>
        </p:txBody>
      </p:sp>
      <p:grpSp>
        <p:nvGrpSpPr>
          <p:cNvPr id="4" name="Gruppo 42"/>
          <p:cNvGrpSpPr/>
          <p:nvPr/>
        </p:nvGrpSpPr>
        <p:grpSpPr>
          <a:xfrm>
            <a:off x="4429124" y="2214554"/>
            <a:ext cx="2000264" cy="2428892"/>
            <a:chOff x="4429124" y="2214554"/>
            <a:chExt cx="2000264" cy="2428892"/>
          </a:xfrm>
        </p:grpSpPr>
        <p:sp>
          <p:nvSpPr>
            <p:cNvPr id="41" name="Triangolo rettangolo 40"/>
            <p:cNvSpPr/>
            <p:nvPr/>
          </p:nvSpPr>
          <p:spPr>
            <a:xfrm flipH="1">
              <a:off x="4429124" y="2214554"/>
              <a:ext cx="2000264" cy="1214446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ttangolo 41"/>
            <p:cNvSpPr/>
            <p:nvPr/>
          </p:nvSpPr>
          <p:spPr>
            <a:xfrm>
              <a:off x="4429124" y="3429000"/>
              <a:ext cx="2000264" cy="121444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CasellaDiTesto 43"/>
          <p:cNvSpPr txBox="1"/>
          <p:nvPr/>
        </p:nvSpPr>
        <p:spPr>
          <a:xfrm rot="19672129">
            <a:off x="4932009" y="3075542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Advanced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detectors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5" name="Connettore 1 44"/>
          <p:cNvCxnSpPr/>
          <p:nvPr/>
        </p:nvCxnSpPr>
        <p:spPr>
          <a:xfrm flipV="1">
            <a:off x="3500430" y="2285330"/>
            <a:ext cx="2848487" cy="662"/>
          </a:xfrm>
          <a:prstGeom prst="line">
            <a:avLst/>
          </a:prstGeom>
          <a:ln w="63500">
            <a:solidFill>
              <a:srgbClr val="FF0000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sellaDiTesto 45"/>
          <p:cNvSpPr txBox="1"/>
          <p:nvPr/>
        </p:nvSpPr>
        <p:spPr>
          <a:xfrm>
            <a:off x="3357554" y="1791290"/>
            <a:ext cx="20697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First detection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Initial astrophysics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8" name="Connettore 1 47"/>
          <p:cNvCxnSpPr/>
          <p:nvPr/>
        </p:nvCxnSpPr>
        <p:spPr>
          <a:xfrm rot="5400000">
            <a:off x="7643834" y="6286520"/>
            <a:ext cx="28575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sellaDiTesto 48"/>
          <p:cNvSpPr txBox="1"/>
          <p:nvPr/>
        </p:nvSpPr>
        <p:spPr>
          <a:xfrm>
            <a:off x="7500958" y="650083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2022</a:t>
            </a:r>
            <a:endParaRPr lang="en-US" dirty="0"/>
          </a:p>
        </p:txBody>
      </p:sp>
      <p:sp>
        <p:nvSpPr>
          <p:cNvPr id="50" name="Rettangolo 49"/>
          <p:cNvSpPr/>
          <p:nvPr/>
        </p:nvSpPr>
        <p:spPr>
          <a:xfrm>
            <a:off x="1214414" y="4643446"/>
            <a:ext cx="6572296" cy="1416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Same</a:t>
            </a:r>
          </a:p>
          <a:p>
            <a:pPr algn="ctr"/>
            <a:r>
              <a:rPr lang="en-US" sz="1600" dirty="0" smtClean="0"/>
              <a:t>Infrastructure </a:t>
            </a:r>
          </a:p>
          <a:p>
            <a:pPr algn="ctr"/>
            <a:r>
              <a:rPr lang="en-US" sz="1600" dirty="0" smtClean="0"/>
              <a:t>(</a:t>
            </a:r>
            <a:r>
              <a:rPr lang="en-US" sz="1600" dirty="0" smtClean="0">
                <a:sym typeface="Symbol"/>
              </a:rPr>
              <a:t></a:t>
            </a:r>
            <a:r>
              <a:rPr lang="en-US" sz="1600" dirty="0" smtClean="0"/>
              <a:t>20 years old for Virgo, even more for LIGO &amp; GEO600)</a:t>
            </a:r>
            <a:endParaRPr lang="en-US" sz="1600" dirty="0"/>
          </a:p>
        </p:txBody>
      </p:sp>
      <p:sp>
        <p:nvSpPr>
          <p:cNvPr id="19" name="CasellaDiTesto 18"/>
          <p:cNvSpPr txBox="1"/>
          <p:nvPr/>
        </p:nvSpPr>
        <p:spPr>
          <a:xfrm rot="19839623">
            <a:off x="1466717" y="4027410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Commissioning 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&amp; first runs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Rettangolo 50"/>
          <p:cNvSpPr/>
          <p:nvPr/>
        </p:nvSpPr>
        <p:spPr>
          <a:xfrm>
            <a:off x="6429388" y="2214554"/>
            <a:ext cx="1357322" cy="24288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riangolo rettangolo 51"/>
          <p:cNvSpPr/>
          <p:nvPr/>
        </p:nvSpPr>
        <p:spPr>
          <a:xfrm flipH="1">
            <a:off x="6429388" y="1928802"/>
            <a:ext cx="1357322" cy="28575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Connettore 1 52"/>
          <p:cNvCxnSpPr/>
          <p:nvPr/>
        </p:nvCxnSpPr>
        <p:spPr>
          <a:xfrm flipV="1">
            <a:off x="6929454" y="780438"/>
            <a:ext cx="1364546" cy="5356"/>
          </a:xfrm>
          <a:prstGeom prst="line">
            <a:avLst/>
          </a:prstGeom>
          <a:ln w="63500">
            <a:solidFill>
              <a:schemeClr val="tx1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sellaDiTesto 59"/>
          <p:cNvSpPr txBox="1"/>
          <p:nvPr/>
        </p:nvSpPr>
        <p:spPr>
          <a:xfrm>
            <a:off x="6427534" y="285728"/>
            <a:ext cx="24930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Precision Astrophysics</a:t>
            </a:r>
          </a:p>
          <a:p>
            <a:endParaRPr lang="en-US" dirty="0" smtClean="0"/>
          </a:p>
          <a:p>
            <a:r>
              <a:rPr lang="en-US" dirty="0" smtClean="0"/>
              <a:t>Cosmology</a:t>
            </a:r>
            <a:endParaRPr lang="en-US" dirty="0"/>
          </a:p>
        </p:txBody>
      </p:sp>
      <p:sp>
        <p:nvSpPr>
          <p:cNvPr id="61" name="Rettangolo 60"/>
          <p:cNvSpPr/>
          <p:nvPr/>
        </p:nvSpPr>
        <p:spPr>
          <a:xfrm>
            <a:off x="8536141" y="36253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it-IT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4" name="Immagine 53" descr="ET-new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8057152" y="2143116"/>
            <a:ext cx="1643042" cy="530717"/>
          </a:xfrm>
          <a:prstGeom prst="rect">
            <a:avLst/>
          </a:prstGeom>
        </p:spPr>
      </p:pic>
      <p:cxnSp>
        <p:nvCxnSpPr>
          <p:cNvPr id="57" name="Connettore 2 56"/>
          <p:cNvCxnSpPr/>
          <p:nvPr/>
        </p:nvCxnSpPr>
        <p:spPr>
          <a:xfrm rot="16200000" flipV="1">
            <a:off x="6564898" y="3067032"/>
            <a:ext cx="3143272" cy="9556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sellaDiTesto 61"/>
          <p:cNvSpPr txBox="1"/>
          <p:nvPr/>
        </p:nvSpPr>
        <p:spPr>
          <a:xfrm rot="16200000">
            <a:off x="7045186" y="2943935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Detection distance (</a:t>
            </a:r>
            <a:r>
              <a:rPr lang="en-US" dirty="0" err="1" smtClean="0"/>
              <a:t>a.u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63" name="CasellaDiTesto 62"/>
          <p:cNvSpPr txBox="1"/>
          <p:nvPr/>
        </p:nvSpPr>
        <p:spPr>
          <a:xfrm>
            <a:off x="8072462" y="614364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year</a:t>
            </a:r>
            <a:endParaRPr lang="en-US" dirty="0"/>
          </a:p>
        </p:txBody>
      </p:sp>
      <p:cxnSp>
        <p:nvCxnSpPr>
          <p:cNvPr id="55" name="Connettore 1 54"/>
          <p:cNvCxnSpPr/>
          <p:nvPr/>
        </p:nvCxnSpPr>
        <p:spPr>
          <a:xfrm flipV="1">
            <a:off x="4938223" y="1851338"/>
            <a:ext cx="2848487" cy="662"/>
          </a:xfrm>
          <a:prstGeom prst="line">
            <a:avLst/>
          </a:prstGeom>
          <a:ln w="63500">
            <a:solidFill>
              <a:srgbClr val="FFFF00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sellaDiTesto 55"/>
          <p:cNvSpPr txBox="1"/>
          <p:nvPr/>
        </p:nvSpPr>
        <p:spPr>
          <a:xfrm>
            <a:off x="3571868" y="1416594"/>
            <a:ext cx="362150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Limit of the current infrastructures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animBg="1"/>
      <p:bldP spid="51" grpId="0" animBg="1"/>
      <p:bldP spid="52" grpId="0" animBg="1"/>
      <p:bldP spid="60" grpId="0"/>
      <p:bldP spid="61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909314"/>
          </a:xfrm>
        </p:spPr>
        <p:txBody>
          <a:bodyPr/>
          <a:lstStyle/>
          <a:p>
            <a:r>
              <a:rPr lang="en-US" dirty="0" smtClean="0"/>
              <a:t>General Relativity and GW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052736"/>
            <a:ext cx="8715436" cy="1993586"/>
          </a:xfrm>
        </p:spPr>
        <p:txBody>
          <a:bodyPr>
            <a:normAutofit/>
          </a:bodyPr>
          <a:lstStyle/>
          <a:p>
            <a:r>
              <a:rPr lang="en-US" dirty="0" smtClean="0"/>
              <a:t>GW are predicted by the Einstein General Relativity</a:t>
            </a:r>
          </a:p>
          <a:p>
            <a:pPr lvl="1"/>
            <a:r>
              <a:rPr lang="en-US" sz="2000" dirty="0" smtClean="0"/>
              <a:t>GR is a metric theory of gravity</a:t>
            </a:r>
            <a:endParaRPr lang="en-US" sz="2000" dirty="0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1"/>
          </p:nvPr>
        </p:nvSpPr>
        <p:spPr>
          <a:xfrm>
            <a:off x="3707904" y="6451548"/>
            <a:ext cx="1714532" cy="365125"/>
          </a:xfrm>
        </p:spPr>
        <p:txBody>
          <a:bodyPr/>
          <a:lstStyle/>
          <a:p>
            <a:r>
              <a:rPr kumimoji="0" lang="en-US" smtClean="0"/>
              <a:t>REFCA, 4 October 2013</a:t>
            </a:r>
            <a:endParaRPr kumimoji="0" lang="en-US" dirty="0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392583"/>
              </p:ext>
            </p:extLst>
          </p:nvPr>
        </p:nvGraphicFramePr>
        <p:xfrm>
          <a:off x="1403648" y="2865562"/>
          <a:ext cx="1811338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" name="Equation" r:id="rId3" imgW="914400" imgH="393480" progId="Equation.3">
                  <p:embed/>
                </p:oleObj>
              </mc:Choice>
              <mc:Fallback>
                <p:oleObj name="Equation" r:id="rId3" imgW="91440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865562"/>
                        <a:ext cx="1811338" cy="7794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0" y="3714320"/>
            <a:ext cx="4496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to </a:t>
            </a:r>
            <a:r>
              <a:rPr lang="en-US" dirty="0" smtClean="0"/>
              <a:t>the</a:t>
            </a:r>
            <a:r>
              <a:rPr lang="en-US" sz="2000" dirty="0" smtClean="0"/>
              <a:t> matter source </a:t>
            </a:r>
            <a:r>
              <a:rPr lang="en-US" sz="2000" dirty="0" err="1" smtClean="0"/>
              <a:t>T</a:t>
            </a:r>
            <a:r>
              <a:rPr lang="en-US" sz="2000" baseline="-25000" dirty="0" err="1" smtClean="0">
                <a:latin typeface="Symbol" pitchFamily="18" charset="2"/>
              </a:rPr>
              <a:t>mn</a:t>
            </a:r>
            <a:r>
              <a:rPr lang="en-US" sz="2000" dirty="0" smtClean="0"/>
              <a:t>  </a:t>
            </a:r>
          </a:p>
          <a:p>
            <a:pPr algn="ctr"/>
            <a:r>
              <a:rPr lang="en-US" sz="2000" dirty="0" smtClean="0"/>
              <a:t>(energy-momentum  tensor)</a:t>
            </a:r>
            <a:endParaRPr lang="en-US" sz="2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55576" y="2289938"/>
            <a:ext cx="388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Einstein field equation links </a:t>
            </a:r>
            <a:r>
              <a:rPr lang="en-US" sz="2000" dirty="0" err="1" smtClean="0"/>
              <a:t>G</a:t>
            </a:r>
            <a:r>
              <a:rPr lang="en-US" sz="2000" baseline="-25000" dirty="0" err="1" smtClean="0">
                <a:latin typeface="Symbol" pitchFamily="18" charset="2"/>
              </a:rPr>
              <a:t>mn</a:t>
            </a:r>
            <a:endParaRPr lang="en-US" sz="2000" dirty="0"/>
          </a:p>
        </p:txBody>
      </p:sp>
      <p:pic>
        <p:nvPicPr>
          <p:cNvPr id="2051" name="Picture 3" descr="D:\Michele\Virgo\Immagini\embeding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09575" y="3645023"/>
            <a:ext cx="4762500" cy="1266825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-33" y="4572008"/>
            <a:ext cx="44965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US" sz="1600" dirty="0" smtClean="0"/>
              <a:t>Using appropriate gauge</a:t>
            </a:r>
            <a:r>
              <a:rPr lang="en-US" sz="1600" dirty="0"/>
              <a:t>: Einstein field </a:t>
            </a:r>
            <a:r>
              <a:rPr lang="en-US" sz="1600" dirty="0" smtClean="0"/>
              <a:t>equations can be seen to form a set of coupled nonlinear wave equations.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sz="1600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US" sz="1600" dirty="0" smtClean="0"/>
              <a:t>Far from the sources,  linear approximation and radiation gauge can be used, yielding wave equation for the perturbation of the background geometry</a:t>
            </a:r>
            <a:endParaRPr lang="en-US" sz="1600" dirty="0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378060"/>
              </p:ext>
            </p:extLst>
          </p:nvPr>
        </p:nvGraphicFramePr>
        <p:xfrm>
          <a:off x="4343400" y="5603059"/>
          <a:ext cx="4800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" name="Equation" r:id="rId6" imgW="3111480" imgH="482400" progId="Equation.3">
                  <p:embed/>
                </p:oleObj>
              </mc:Choice>
              <mc:Fallback>
                <p:oleObj name="Equation" r:id="rId6" imgW="3111480" imgH="482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603059"/>
                        <a:ext cx="4800600" cy="762000"/>
                      </a:xfrm>
                      <a:prstGeom prst="rect">
                        <a:avLst/>
                      </a:prstGeom>
                      <a:solidFill>
                        <a:srgbClr val="F8F8F8"/>
                      </a:solidFill>
                      <a:ln w="9525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Kép 11" descr="Einstein_17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56296" y="1700808"/>
            <a:ext cx="2612971" cy="1782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egnaposto contenuto 5" descr="VisibleLight_Milky_w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4000" y="2571744"/>
            <a:ext cx="2520000" cy="1260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57256"/>
          </a:xfrm>
        </p:spPr>
        <p:txBody>
          <a:bodyPr/>
          <a:lstStyle/>
          <a:p>
            <a:pPr algn="ctr"/>
            <a:r>
              <a:rPr lang="en-US" dirty="0" smtClean="0"/>
              <a:t>GW Astronomy ?</a:t>
            </a:r>
            <a:endParaRPr lang="en-US" dirty="0"/>
          </a:p>
        </p:txBody>
      </p:sp>
      <p:sp>
        <p:nvSpPr>
          <p:cNvPr id="26" name="Segnaposto contenuto 25"/>
          <p:cNvSpPr>
            <a:spLocks noGrp="1"/>
          </p:cNvSpPr>
          <p:nvPr>
            <p:ph idx="1"/>
          </p:nvPr>
        </p:nvSpPr>
        <p:spPr>
          <a:xfrm>
            <a:off x="179512" y="1028787"/>
            <a:ext cx="3678108" cy="54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Current </a:t>
            </a:r>
            <a:r>
              <a:rPr lang="en-US" dirty="0" err="1" smtClean="0"/>
              <a:t>e.m</a:t>
            </a:r>
            <a:r>
              <a:rPr lang="en-US" dirty="0" smtClean="0"/>
              <a:t>. telescopes are mapping the Universe in all the wavelengths detectable from the Earth and from the space but mainly the outer region is known. </a:t>
            </a:r>
          </a:p>
          <a:p>
            <a:pPr lvl="1"/>
            <a:r>
              <a:rPr lang="en-US" sz="1800" dirty="0" smtClean="0"/>
              <a:t>Truly dynamical processes are hidden inside stars, only indirect methods</a:t>
            </a:r>
          </a:p>
          <a:p>
            <a:r>
              <a:rPr lang="en-US" sz="2300" dirty="0" smtClean="0">
                <a:solidFill>
                  <a:srgbClr val="FFFF00"/>
                </a:solidFill>
              </a:rPr>
              <a:t>94% of the universe is dark. </a:t>
            </a:r>
            <a:r>
              <a:rPr lang="en-US" sz="2300" dirty="0"/>
              <a:t>C</a:t>
            </a:r>
            <a:r>
              <a:rPr lang="en-US" sz="2300" dirty="0" smtClean="0"/>
              <a:t>omposed by either dark energy or dark matter.  The dark part interact via gravitation. </a:t>
            </a:r>
          </a:p>
          <a:p>
            <a:r>
              <a:rPr lang="en-US" sz="2300" dirty="0" smtClean="0"/>
              <a:t>Gravitational wave telescopes could complement the </a:t>
            </a:r>
            <a:r>
              <a:rPr lang="en-US" sz="2300" dirty="0" err="1" smtClean="0"/>
              <a:t>e.m</a:t>
            </a:r>
            <a:r>
              <a:rPr lang="en-US" sz="2300" dirty="0" smtClean="0"/>
              <a:t>. observation opening the GW astrophysics era.</a:t>
            </a:r>
          </a:p>
          <a:p>
            <a:r>
              <a:rPr lang="en-US" sz="2300" dirty="0" smtClean="0"/>
              <a:t>Thanks to the small interaction between graviton and the matter, GW are the best messenger to investigate the first instants of the Universe.</a:t>
            </a:r>
            <a:endParaRPr lang="en-US" sz="2300" dirty="0"/>
          </a:p>
        </p:txBody>
      </p:sp>
      <p:sp>
        <p:nvSpPr>
          <p:cNvPr id="31" name="Élőláb helye 30"/>
          <p:cNvSpPr>
            <a:spLocks noGrp="1"/>
          </p:cNvSpPr>
          <p:nvPr>
            <p:ph type="ftr" sz="quarter" idx="11"/>
          </p:nvPr>
        </p:nvSpPr>
        <p:spPr>
          <a:xfrm>
            <a:off x="3563888" y="6429396"/>
            <a:ext cx="3352800" cy="365125"/>
          </a:xfrm>
        </p:spPr>
        <p:txBody>
          <a:bodyPr/>
          <a:lstStyle/>
          <a:p>
            <a:r>
              <a:rPr kumimoji="0" lang="en-US" dirty="0" smtClean="0"/>
              <a:t>REFCA, 4 October 2013</a:t>
            </a:r>
            <a:endParaRPr kumimoji="0"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624000" y="342900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visible</a:t>
            </a:r>
            <a:endParaRPr lang="en-US" dirty="0"/>
          </a:p>
        </p:txBody>
      </p:sp>
      <p:pic>
        <p:nvPicPr>
          <p:cNvPr id="8" name="Immagine 7" descr="Infrared_sky_3p5mic_cobe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2571745"/>
            <a:ext cx="2513019" cy="12600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143372" y="3429001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Infrared</a:t>
            </a:r>
            <a:endParaRPr lang="en-US" dirty="0"/>
          </a:p>
        </p:txBody>
      </p:sp>
      <p:pic>
        <p:nvPicPr>
          <p:cNvPr id="10" name="Immagine 9" descr="408MHz_allsky_b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1285861"/>
            <a:ext cx="2500298" cy="12600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5528388" y="2143117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408MHz</a:t>
            </a:r>
            <a:endParaRPr lang="en-US" dirty="0"/>
          </a:p>
        </p:txBody>
      </p:sp>
      <p:pic>
        <p:nvPicPr>
          <p:cNvPr id="13" name="Immagine 12" descr="080997_5yrFullSky_WMAP_512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4000" y="1285860"/>
            <a:ext cx="2520000" cy="1260000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8169783" y="207167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WMAP</a:t>
            </a:r>
            <a:endParaRPr lang="en-US" dirty="0"/>
          </a:p>
        </p:txBody>
      </p:sp>
      <p:pic>
        <p:nvPicPr>
          <p:cNvPr id="15" name="Immagine 14" descr="X-ray-Ma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71934" y="3857629"/>
            <a:ext cx="2520000" cy="1260000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4143372" y="4714885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X-ray</a:t>
            </a:r>
            <a:endParaRPr lang="en-US" dirty="0"/>
          </a:p>
        </p:txBody>
      </p:sp>
      <p:pic>
        <p:nvPicPr>
          <p:cNvPr id="17" name="Immagine 16" descr="317873main_Fermi_3_month_unlabeled_55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43702" y="3857629"/>
            <a:ext cx="2500298" cy="1260000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8467212" y="4643447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-ray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71934" y="5143512"/>
            <a:ext cx="25050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CasellaDiTesto 21"/>
          <p:cNvSpPr txBox="1"/>
          <p:nvPr/>
        </p:nvSpPr>
        <p:spPr>
          <a:xfrm>
            <a:off x="4000496" y="613150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GRB</a:t>
            </a:r>
            <a:endParaRPr lang="en-US" dirty="0"/>
          </a:p>
        </p:txBody>
      </p:sp>
      <p:sp>
        <p:nvSpPr>
          <p:cNvPr id="23" name="Rettangolo 22"/>
          <p:cNvSpPr/>
          <p:nvPr/>
        </p:nvSpPr>
        <p:spPr>
          <a:xfrm>
            <a:off x="6643702" y="5143512"/>
            <a:ext cx="2500298" cy="1285884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e 23"/>
          <p:cNvSpPr/>
          <p:nvPr/>
        </p:nvSpPr>
        <p:spPr>
          <a:xfrm>
            <a:off x="6715140" y="5214950"/>
            <a:ext cx="2428860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GW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  <p:bldP spid="23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867524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Physics Beyond GW Detections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980728"/>
            <a:ext cx="8858312" cy="578645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Astrophysics: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Measure in great detail the physical parameters of the stellar bodies composing the binary systems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NS-NS, NS-BH, BH-BH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Constrain the Equation of State of NS through the measurement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of the merging phase of BNS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of the NS stellar modes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of the gravitational continuous wave emitted by a pulsar NS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Contribute to solve the GRB enigma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Relativity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Compare the numerical relativity model describing the coalescence of intermediate mass black holes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Test General Relativity against other gravitation theories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Cosmology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Measure few cosmological parameters using the GW signal from BNS emitting also an </a:t>
            </a:r>
            <a:r>
              <a:rPr lang="en-US" dirty="0" err="1" smtClean="0">
                <a:solidFill>
                  <a:schemeClr val="bg1"/>
                </a:solidFill>
              </a:rPr>
              <a:t>e.m</a:t>
            </a:r>
            <a:r>
              <a:rPr lang="en-US" dirty="0" smtClean="0">
                <a:solidFill>
                  <a:schemeClr val="bg1"/>
                </a:solidFill>
              </a:rPr>
              <a:t>. signal (like GRB)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Probe the first instant of the universe and its evolution through the measurement of the GW stochastic background 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Astro</a:t>
            </a:r>
            <a:r>
              <a:rPr lang="en-US" dirty="0" smtClean="0">
                <a:solidFill>
                  <a:srgbClr val="FF0000"/>
                </a:solidFill>
              </a:rPr>
              <a:t>-particle: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Contribute to the measure the neutrino mass?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Constrain the graviton mass measurement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Immagine 7" descr="ET-new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6061924"/>
            <a:ext cx="1643042" cy="5307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32656"/>
            <a:ext cx="8965090" cy="9807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 </a:t>
            </a:r>
            <a:r>
              <a:rPr lang="en-US" sz="4000" dirty="0" smtClean="0"/>
              <a:t>Measuring Properties of Neutron-Stars </a:t>
            </a:r>
            <a:br>
              <a:rPr lang="en-US" sz="4000" dirty="0" smtClean="0"/>
            </a:br>
            <a:r>
              <a:rPr lang="en-US" sz="4000" dirty="0" smtClean="0"/>
              <a:t>with GWs</a:t>
            </a:r>
            <a:endParaRPr lang="en-US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12776"/>
            <a:ext cx="8400207" cy="3363286"/>
          </a:xfrm>
        </p:spPr>
        <p:txBody>
          <a:bodyPr>
            <a:normAutofit/>
          </a:bodyPr>
          <a:lstStyle/>
          <a:p>
            <a:r>
              <a:rPr lang="en-US" dirty="0" smtClean="0"/>
              <a:t>In GR properties of NSs are determined by the equation of state (</a:t>
            </a:r>
            <a:r>
              <a:rPr lang="en-US" dirty="0" err="1" smtClean="0"/>
              <a:t>EoS</a:t>
            </a:r>
            <a:r>
              <a:rPr lang="en-US" dirty="0" smtClean="0"/>
              <a:t>) via TOV equation</a:t>
            </a:r>
          </a:p>
          <a:p>
            <a:pPr lvl="1"/>
            <a:r>
              <a:rPr lang="en-US" sz="2000" dirty="0" smtClean="0"/>
              <a:t>Nuclear model, laboratory experiment</a:t>
            </a:r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strophysical observations</a:t>
            </a:r>
          </a:p>
          <a:p>
            <a:pPr lvl="1"/>
            <a:r>
              <a:rPr lang="en-US" sz="2000" dirty="0" smtClean="0"/>
              <a:t>NS merger: </a:t>
            </a:r>
            <a:r>
              <a:rPr lang="en-US" sz="2000" dirty="0" err="1" smtClean="0"/>
              <a:t>EoS</a:t>
            </a:r>
            <a:r>
              <a:rPr lang="en-US" sz="2000" dirty="0" smtClean="0"/>
              <a:t> should yield imprint on the emitted GW signal</a:t>
            </a:r>
            <a:endParaRPr lang="en-US" sz="2000" dirty="0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1"/>
          </p:nvPr>
        </p:nvSpPr>
        <p:spPr>
          <a:xfrm>
            <a:off x="3241827" y="6339322"/>
            <a:ext cx="3352800" cy="365125"/>
          </a:xfrm>
        </p:spPr>
        <p:txBody>
          <a:bodyPr/>
          <a:lstStyle/>
          <a:p>
            <a:r>
              <a:rPr kumimoji="0" lang="en-US" dirty="0" smtClean="0"/>
              <a:t>REFCA, 4 October 2013</a:t>
            </a:r>
            <a:endParaRPr kumimoji="0" lang="en-US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73016"/>
            <a:ext cx="4896544" cy="274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6279763" cy="3726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635896" y="6309320"/>
            <a:ext cx="3352800" cy="365125"/>
          </a:xfrm>
        </p:spPr>
        <p:txBody>
          <a:bodyPr/>
          <a:lstStyle/>
          <a:p>
            <a:r>
              <a:rPr kumimoji="0" lang="en-US" dirty="0" smtClean="0"/>
              <a:t>REFCA, 4 October 2013</a:t>
            </a:r>
            <a:endParaRPr kumimoji="0" lang="en-US" dirty="0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151884" y="404664"/>
            <a:ext cx="8668588" cy="12961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Orientation averaged </a:t>
            </a:r>
            <a:r>
              <a:rPr lang="en-US" sz="2800" dirty="0" smtClean="0"/>
              <a:t>spectra </a:t>
            </a:r>
          </a:p>
          <a:p>
            <a:r>
              <a:rPr lang="en-US" sz="2800" dirty="0" smtClean="0"/>
              <a:t>Notice </a:t>
            </a:r>
            <a:r>
              <a:rPr lang="en-US" sz="2800" dirty="0"/>
              <a:t>the </a:t>
            </a:r>
            <a:r>
              <a:rPr lang="en-US" sz="2800" dirty="0" err="1"/>
              <a:t>EoS</a:t>
            </a:r>
            <a:r>
              <a:rPr lang="en-US" sz="2800" dirty="0"/>
              <a:t> dependence of </a:t>
            </a:r>
            <a:r>
              <a:rPr lang="en-US" sz="2800" dirty="0" err="1" smtClean="0"/>
              <a:t>f</a:t>
            </a:r>
            <a:r>
              <a:rPr lang="en-US" baseline="-25000" dirty="0" err="1" smtClean="0"/>
              <a:t>peak</a:t>
            </a:r>
            <a:endParaRPr lang="en-US" baseline="-25000" dirty="0" smtClean="0"/>
          </a:p>
          <a:p>
            <a:pPr>
              <a:buFont typeface="Wingdings 2"/>
              <a:buNone/>
            </a:pPr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736" y="1628800"/>
            <a:ext cx="6863482" cy="456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00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332656"/>
                <a:ext cx="8532440" cy="6238476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Peak frequency 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vs</a:t>
                </a:r>
                <a:r>
                  <a:rPr lang="en-US" sz="2400" dirty="0" smtClean="0"/>
                  <a:t>  </a:t>
                </a:r>
                <a:r>
                  <a:rPr lang="en-US" sz="2400" dirty="0" smtClean="0"/>
                  <a:t>radius </a:t>
                </a:r>
                <a:r>
                  <a:rPr lang="en-US" sz="2400" dirty="0"/>
                  <a:t>of </a:t>
                </a:r>
                <a:r>
                  <a:rPr lang="en-US" sz="2400" dirty="0" smtClean="0"/>
                  <a:t>M</a:t>
                </a:r>
                <a:r>
                  <a:rPr lang="en-US" sz="2400" baseline="-25000" dirty="0" smtClean="0"/>
                  <a:t>NS</a:t>
                </a:r>
                <a:r>
                  <a:rPr lang="en-US" sz="2400" dirty="0" smtClean="0"/>
                  <a:t>=</a:t>
                </a:r>
                <a:r>
                  <a:rPr lang="en-US" sz="2400" dirty="0"/>
                  <a:t>1.35</a:t>
                </a:r>
                <a:r>
                  <a:rPr lang="en-US" sz="2400" dirty="0">
                    <a:solidFill>
                      <a:schemeClr val="tx2">
                        <a:lumMod val="75000"/>
                      </a:schemeClr>
                    </a:solidFill>
                  </a:rPr>
                  <a:t>x</a:t>
                </a:r>
                <a:r>
                  <a:rPr lang="en-US" sz="2400" dirty="0"/>
                  <a:t>M</a:t>
                </a:r>
                <a:r>
                  <a:rPr lang="en-US" sz="2400" baseline="-25000" dirty="0"/>
                  <a:t>sun </a:t>
                </a:r>
                <a:r>
                  <a:rPr lang="en-US" sz="2400" baseline="-25000" dirty="0" smtClean="0"/>
                  <a:t>    </a:t>
                </a:r>
                <a:r>
                  <a:rPr lang="en-US" sz="2400" dirty="0" smtClean="0"/>
                  <a:t>(left)</a:t>
                </a:r>
              </a:p>
              <a:p>
                <a:pPr lvl="1"/>
                <a:r>
                  <a:rPr lang="en-US" sz="2000" dirty="0" err="1" smtClean="0"/>
                  <a:t>f</a:t>
                </a:r>
                <a:r>
                  <a:rPr lang="en-US" sz="2000" baseline="-25000" dirty="0" err="1" smtClean="0"/>
                  <a:t>peak</a:t>
                </a:r>
                <a:r>
                  <a:rPr lang="en-US" sz="2000" dirty="0" smtClean="0"/>
                  <a:t> is higher for smaller radius !!!</a:t>
                </a:r>
              </a:p>
              <a:p>
                <a:r>
                  <a:rPr lang="en-US" sz="2400" dirty="0" err="1"/>
                  <a:t>f</a:t>
                </a:r>
                <a:r>
                  <a:rPr lang="en-US" sz="2400" baseline="-25000" dirty="0" err="1"/>
                  <a:t>peak</a:t>
                </a:r>
                <a:r>
                  <a:rPr lang="en-US" sz="2400" baseline="-25000" dirty="0"/>
                  <a:t> </a:t>
                </a:r>
                <a:r>
                  <a:rPr lang="en-US" sz="2400" baseline="-25000" dirty="0" smtClean="0"/>
                  <a:t> </a:t>
                </a:r>
                <a:r>
                  <a:rPr lang="en-US" sz="2400" dirty="0" err="1" smtClean="0"/>
                  <a:t>vs</a:t>
                </a:r>
                <a:r>
                  <a:rPr lang="en-US" sz="2400" dirty="0" smtClean="0"/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/>
                          </a:rPr>
                          <m:t>𝑀</m:t>
                        </m:r>
                        <m:r>
                          <a:rPr lang="en-US" sz="2400" b="0" i="1" baseline="-25000" smtClean="0">
                            <a:latin typeface="Cambria Math"/>
                          </a:rPr>
                          <m:t>𝑡𝑜𝑡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𝑅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baseline="-25000" smtClean="0">
                                <a:latin typeface="Cambria Math"/>
                              </a:rPr>
                              <m:t>𝑚𝑎𝑥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 smtClean="0"/>
                  <a:t> ,  M</a:t>
                </a:r>
                <a:r>
                  <a:rPr lang="en-US" sz="2400" baseline="-25000" dirty="0" smtClean="0"/>
                  <a:t>𝑡𝑜𝑡</a:t>
                </a:r>
                <a:r>
                  <a:rPr lang="en-US" sz="2400" dirty="0" smtClean="0"/>
                  <a:t>=2 M</a:t>
                </a:r>
                <a:r>
                  <a:rPr lang="en-US" sz="2400" baseline="-25000" dirty="0" smtClean="0"/>
                  <a:t>NS     </a:t>
                </a:r>
                <a:r>
                  <a:rPr lang="en-US" sz="2400" dirty="0" smtClean="0"/>
                  <a:t>(</a:t>
                </a:r>
                <a:r>
                  <a:rPr lang="en-US" sz="2400" dirty="0"/>
                  <a:t>right</a:t>
                </a:r>
                <a:r>
                  <a:rPr lang="en-US" sz="2400" dirty="0" smtClean="0"/>
                  <a:t>) </a:t>
                </a:r>
                <a:endParaRPr lang="en-US" sz="2400" baseline="-25000" dirty="0" smtClean="0"/>
              </a:p>
              <a:p>
                <a:endParaRPr lang="en-US" baseline="-25000" dirty="0"/>
              </a:p>
              <a:p>
                <a:endParaRPr lang="en-US" baseline="-25000" dirty="0" smtClean="0"/>
              </a:p>
              <a:p>
                <a:endParaRPr lang="en-US" baseline="-25000" dirty="0"/>
              </a:p>
              <a:p>
                <a:endParaRPr lang="en-US" baseline="-25000" dirty="0" smtClean="0"/>
              </a:p>
              <a:p>
                <a:endParaRPr lang="en-US" baseline="-25000" dirty="0"/>
              </a:p>
              <a:p>
                <a:endParaRPr lang="en-US" baseline="-25000" dirty="0" smtClean="0"/>
              </a:p>
              <a:p>
                <a:endParaRPr lang="en-US" baseline="-25000" dirty="0"/>
              </a:p>
              <a:p>
                <a:endParaRPr lang="en-US" baseline="-25000" dirty="0" smtClean="0"/>
              </a:p>
              <a:p>
                <a:endParaRPr lang="en-US" baseline="-25000" dirty="0"/>
              </a:p>
              <a:p>
                <a:endParaRPr lang="en-US" baseline="-25000" dirty="0" smtClean="0"/>
              </a:p>
              <a:p>
                <a:endParaRPr lang="en-US" baseline="-25000" dirty="0"/>
              </a:p>
              <a:p>
                <a:endParaRPr lang="en-US" baseline="-25000" dirty="0" smtClean="0"/>
              </a:p>
              <a:p>
                <a:r>
                  <a:rPr lang="en-US" sz="2400" dirty="0" smtClean="0"/>
                  <a:t>Values </a:t>
                </a:r>
                <a:r>
                  <a:rPr lang="en-US" sz="2400" smtClean="0"/>
                  <a:t>of R and </a:t>
                </a:r>
                <a:r>
                  <a:rPr lang="en-US" sz="2400" dirty="0" smtClean="0"/>
                  <a:t>M</a:t>
                </a:r>
                <a:r>
                  <a:rPr lang="en-US" sz="2400" baseline="-25000" dirty="0" smtClean="0"/>
                  <a:t>NS</a:t>
                </a:r>
                <a:r>
                  <a:rPr lang="en-US" sz="2400" dirty="0" smtClean="0"/>
                  <a:t> can be </a:t>
                </a:r>
                <a:r>
                  <a:rPr lang="en-US" sz="2400" dirty="0" smtClean="0"/>
                  <a:t>inferred from </a:t>
                </a:r>
                <a:r>
                  <a:rPr lang="en-US" sz="2400" dirty="0" smtClean="0"/>
                  <a:t>the pre-merger </a:t>
                </a:r>
                <a:r>
                  <a:rPr lang="en-US" sz="2400" dirty="0" smtClean="0"/>
                  <a:t>PN part of the wave </a:t>
                </a:r>
                <a:r>
                  <a:rPr lang="en-US" sz="2400" dirty="0" smtClean="0"/>
                  <a:t>form</a:t>
                </a:r>
                <a:endParaRPr lang="en-US" sz="2400" baseline="-25000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baseline="-25000" dirty="0"/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332656"/>
                <a:ext cx="8532440" cy="6238476"/>
              </a:xfrm>
              <a:blipFill rotWithShape="1">
                <a:blip r:embed="rId2"/>
                <a:stretch>
                  <a:fillRect l="-714" t="-68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REFCA, 4 October 2013</a:t>
            </a:r>
            <a:endParaRPr kumimoji="0" lang="en-US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54" y="1772816"/>
            <a:ext cx="6841285" cy="358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REFCA, 4 October 2013</a:t>
            </a:r>
            <a:endParaRPr lang="en-GB">
              <a:solidFill>
                <a:srgbClr val="969696"/>
              </a:solidFill>
            </a:endParaRPr>
          </a:p>
        </p:txBody>
      </p:sp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36513" y="5491163"/>
            <a:ext cx="9107487" cy="370059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00FF00"/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/>
        </p:spPr>
        <p:txBody>
          <a:bodyPr lIns="92160" tIns="46080" rIns="92160" bIns="46080">
            <a:spAutoFit/>
          </a:bodyPr>
          <a:lstStyle/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000000"/>
                </a:solidFill>
                <a:latin typeface="Trebuchet MS" pitchFamily="32" charset="0"/>
              </a:rPr>
              <a:t>        0.1m               </a:t>
            </a:r>
            <a:r>
              <a:rPr lang="en-US" dirty="0">
                <a:solidFill>
                  <a:srgbClr val="000000"/>
                </a:solidFill>
                <a:latin typeface="Trebuchet MS" pitchFamily="32" charset="0"/>
              </a:rPr>
              <a:t>10m                   1 Hz               100                 10k</a:t>
            </a:r>
          </a:p>
        </p:txBody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34925" y="6381750"/>
            <a:ext cx="9107488" cy="370059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FF3300"/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/>
        </p:spPr>
        <p:txBody>
          <a:bodyPr lIns="92160" tIns="46080" rIns="92160" bIns="46080">
            <a:spAutoFit/>
          </a:bodyPr>
          <a:lstStyle/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000000"/>
                </a:solidFill>
                <a:latin typeface="Trebuchet MS" pitchFamily="32" charset="0"/>
              </a:rPr>
              <a:t>        4x10</a:t>
            </a:r>
            <a:r>
              <a:rPr lang="en-US" baseline="30000" dirty="0" smtClean="0">
                <a:solidFill>
                  <a:srgbClr val="000000"/>
                </a:solidFill>
                <a:latin typeface="Trebuchet MS" pitchFamily="32" charset="0"/>
              </a:rPr>
              <a:t>7                     </a:t>
            </a:r>
            <a:r>
              <a:rPr lang="en-US" dirty="0">
                <a:solidFill>
                  <a:srgbClr val="000000"/>
                </a:solidFill>
                <a:latin typeface="Trebuchet MS" pitchFamily="32" charset="0"/>
              </a:rPr>
              <a:t>4x10</a:t>
            </a:r>
            <a:r>
              <a:rPr lang="en-US" baseline="30000" dirty="0">
                <a:solidFill>
                  <a:srgbClr val="000000"/>
                </a:solidFill>
                <a:latin typeface="Trebuchet MS" pitchFamily="32" charset="0"/>
              </a:rPr>
              <a:t>5                    </a:t>
            </a:r>
            <a:r>
              <a:rPr lang="en-US" dirty="0">
                <a:solidFill>
                  <a:srgbClr val="000000"/>
                </a:solidFill>
                <a:latin typeface="Trebuchet MS" pitchFamily="32" charset="0"/>
              </a:rPr>
              <a:t>4x10</a:t>
            </a:r>
            <a:r>
              <a:rPr lang="en-US" baseline="30000" dirty="0">
                <a:solidFill>
                  <a:srgbClr val="000000"/>
                </a:solidFill>
                <a:latin typeface="Trebuchet MS" pitchFamily="32" charset="0"/>
              </a:rPr>
              <a:t>3 </a:t>
            </a:r>
            <a:r>
              <a:rPr lang="en-US" dirty="0">
                <a:solidFill>
                  <a:srgbClr val="000000"/>
                </a:solidFill>
                <a:latin typeface="Trebuchet MS" pitchFamily="32" charset="0"/>
              </a:rPr>
              <a:t>M</a:t>
            </a:r>
            <a:r>
              <a:rPr lang="en-US" baseline="-25000" dirty="0">
                <a:solidFill>
                  <a:srgbClr val="000000"/>
                </a:solidFill>
                <a:latin typeface="Wingdings 2" pitchFamily="16" charset="2"/>
              </a:rPr>
              <a:t></a:t>
            </a:r>
            <a:r>
              <a:rPr lang="en-US" dirty="0">
                <a:solidFill>
                  <a:srgbClr val="000000"/>
                </a:solidFill>
                <a:latin typeface="Trebuchet MS" pitchFamily="32" charset="0"/>
              </a:rPr>
              <a:t>              40                  0.4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34925" y="5924550"/>
            <a:ext cx="9107488" cy="458788"/>
          </a:xfrm>
          <a:prstGeom prst="rect">
            <a:avLst/>
          </a:prstGeom>
          <a:solidFill>
            <a:srgbClr val="CCCCFF"/>
          </a:solidFill>
          <a:ln w="9525">
            <a:noFill/>
            <a:round/>
            <a:headEnd/>
            <a:tailEnd/>
          </a:ln>
          <a:effectLst/>
        </p:spPr>
        <p:txBody>
          <a:bodyPr lIns="92160" tIns="46080" rIns="92160" bIns="46080">
            <a:spAutoFit/>
          </a:bodyPr>
          <a:lstStyle/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solidFill>
                  <a:srgbClr val="000000"/>
                </a:solidFill>
                <a:latin typeface="Trebuchet MS" pitchFamily="32" charset="0"/>
              </a:rPr>
              <a:t> frequency </a:t>
            </a:r>
            <a:r>
              <a:rPr lang="en-US" i="1" dirty="0">
                <a:solidFill>
                  <a:srgbClr val="000000"/>
                </a:solidFill>
                <a:latin typeface="Trebuchet MS" pitchFamily="32" charset="0"/>
              </a:rPr>
              <a:t>f</a:t>
            </a:r>
            <a:r>
              <a:rPr lang="en-US" dirty="0">
                <a:solidFill>
                  <a:srgbClr val="000000"/>
                </a:solidFill>
                <a:latin typeface="Trebuchet MS" pitchFamily="32" charset="0"/>
              </a:rPr>
              <a:t> / binary black hole mass whose </a:t>
            </a:r>
            <a:r>
              <a:rPr lang="en-US" dirty="0" err="1">
                <a:solidFill>
                  <a:srgbClr val="000000"/>
                </a:solidFill>
                <a:latin typeface="Trebuchet MS" pitchFamily="32" charset="0"/>
              </a:rPr>
              <a:t>freq</a:t>
            </a:r>
            <a:r>
              <a:rPr lang="en-US" dirty="0">
                <a:solidFill>
                  <a:srgbClr val="000000"/>
                </a:solidFill>
                <a:latin typeface="Trebuchet MS" pitchFamily="32" charset="0"/>
              </a:rPr>
              <a:t> at merger=</a:t>
            </a:r>
            <a:r>
              <a:rPr lang="en-US" i="1" dirty="0">
                <a:solidFill>
                  <a:srgbClr val="000000"/>
                </a:solidFill>
                <a:latin typeface="Trebuchet MS" pitchFamily="32" charset="0"/>
              </a:rPr>
              <a:t>f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76825" y="981075"/>
            <a:ext cx="3092450" cy="1439863"/>
            <a:chOff x="3198" y="618"/>
            <a:chExt cx="1948" cy="907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696" y="618"/>
              <a:ext cx="1450" cy="907"/>
              <a:chOff x="3696" y="618"/>
              <a:chExt cx="1450" cy="907"/>
            </a:xfrm>
          </p:grpSpPr>
          <p:sp>
            <p:nvSpPr>
              <p:cNvPr id="71686" name="Line 6"/>
              <p:cNvSpPr>
                <a:spLocks noChangeShapeType="1"/>
              </p:cNvSpPr>
              <p:nvPr/>
            </p:nvSpPr>
            <p:spPr bwMode="auto">
              <a:xfrm>
                <a:off x="3696" y="618"/>
                <a:ext cx="183" cy="633"/>
              </a:xfrm>
              <a:prstGeom prst="line">
                <a:avLst/>
              </a:prstGeom>
              <a:noFill/>
              <a:ln w="50760">
                <a:solidFill>
                  <a:schemeClr val="bg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687" name="Line 7"/>
              <p:cNvSpPr>
                <a:spLocks noChangeShapeType="1"/>
              </p:cNvSpPr>
              <p:nvPr/>
            </p:nvSpPr>
            <p:spPr bwMode="auto">
              <a:xfrm>
                <a:off x="3878" y="1251"/>
                <a:ext cx="498" cy="271"/>
              </a:xfrm>
              <a:prstGeom prst="line">
                <a:avLst/>
              </a:prstGeom>
              <a:noFill/>
              <a:ln w="50760">
                <a:solidFill>
                  <a:schemeClr val="bg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688" name="Line 8"/>
              <p:cNvSpPr>
                <a:spLocks noChangeShapeType="1"/>
              </p:cNvSpPr>
              <p:nvPr/>
            </p:nvSpPr>
            <p:spPr bwMode="auto">
              <a:xfrm flipV="1">
                <a:off x="4376" y="1111"/>
                <a:ext cx="770" cy="415"/>
              </a:xfrm>
              <a:prstGeom prst="line">
                <a:avLst/>
              </a:prstGeom>
              <a:noFill/>
              <a:ln w="50760">
                <a:solidFill>
                  <a:schemeClr val="bg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689" name="Text Box 9"/>
            <p:cNvSpPr txBox="1">
              <a:spLocks noChangeArrowheads="1"/>
            </p:cNvSpPr>
            <p:nvPr/>
          </p:nvSpPr>
          <p:spPr bwMode="auto">
            <a:xfrm>
              <a:off x="3198" y="783"/>
              <a:ext cx="1678" cy="233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B2B2B2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lIns="92160" tIns="46080" rIns="92160" bIns="4608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dirty="0" smtClean="0">
                  <a:solidFill>
                    <a:srgbClr val="000000"/>
                  </a:solidFill>
                  <a:latin typeface="Trebuchet MS" pitchFamily="32" charset="0"/>
                </a:rPr>
                <a:t>1</a:t>
              </a:r>
              <a:r>
                <a:rPr lang="en-US" baseline="30000" dirty="0" smtClean="0">
                  <a:solidFill>
                    <a:srgbClr val="000000"/>
                  </a:solidFill>
                  <a:latin typeface="Trebuchet MS" pitchFamily="32" charset="0"/>
                </a:rPr>
                <a:t>st</a:t>
              </a:r>
              <a:r>
                <a:rPr lang="en-US" dirty="0" smtClean="0">
                  <a:solidFill>
                    <a:srgbClr val="000000"/>
                  </a:solidFill>
                  <a:latin typeface="Trebuchet MS" pitchFamily="32" charset="0"/>
                </a:rPr>
                <a:t> generation </a:t>
              </a:r>
              <a:r>
                <a:rPr lang="en-US" dirty="0">
                  <a:solidFill>
                    <a:srgbClr val="000000"/>
                  </a:solidFill>
                  <a:latin typeface="Trebuchet MS" pitchFamily="32" charset="0"/>
                </a:rPr>
                <a:t>detectors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643438" y="3068638"/>
            <a:ext cx="3092450" cy="1800225"/>
            <a:chOff x="2925" y="1933"/>
            <a:chExt cx="1948" cy="1134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2968" y="1933"/>
              <a:ext cx="1905" cy="1134"/>
              <a:chOff x="2968" y="1933"/>
              <a:chExt cx="1905" cy="1134"/>
            </a:xfrm>
          </p:grpSpPr>
          <p:sp>
            <p:nvSpPr>
              <p:cNvPr id="71692" name="Line 12"/>
              <p:cNvSpPr>
                <a:spLocks noChangeShapeType="1"/>
              </p:cNvSpPr>
              <p:nvPr/>
            </p:nvSpPr>
            <p:spPr bwMode="auto">
              <a:xfrm>
                <a:off x="2968" y="1933"/>
                <a:ext cx="183" cy="634"/>
              </a:xfrm>
              <a:prstGeom prst="line">
                <a:avLst/>
              </a:prstGeom>
              <a:noFill/>
              <a:ln w="50760">
                <a:solidFill>
                  <a:schemeClr val="bg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693" name="Line 13"/>
              <p:cNvSpPr>
                <a:spLocks noChangeShapeType="1"/>
              </p:cNvSpPr>
              <p:nvPr/>
            </p:nvSpPr>
            <p:spPr bwMode="auto">
              <a:xfrm>
                <a:off x="3151" y="2567"/>
                <a:ext cx="953" cy="498"/>
              </a:xfrm>
              <a:prstGeom prst="line">
                <a:avLst/>
              </a:prstGeom>
              <a:noFill/>
              <a:ln w="50760">
                <a:solidFill>
                  <a:schemeClr val="bg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694" name="Line 14"/>
              <p:cNvSpPr>
                <a:spLocks noChangeShapeType="1"/>
              </p:cNvSpPr>
              <p:nvPr/>
            </p:nvSpPr>
            <p:spPr bwMode="auto">
              <a:xfrm flipV="1">
                <a:off x="4103" y="2654"/>
                <a:ext cx="770" cy="415"/>
              </a:xfrm>
              <a:prstGeom prst="line">
                <a:avLst/>
              </a:prstGeom>
              <a:noFill/>
              <a:ln w="50760">
                <a:solidFill>
                  <a:schemeClr val="bg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695" name="Text Box 15"/>
            <p:cNvSpPr txBox="1">
              <a:spLocks noChangeArrowheads="1"/>
            </p:cNvSpPr>
            <p:nvPr/>
          </p:nvSpPr>
          <p:spPr bwMode="auto">
            <a:xfrm>
              <a:off x="2925" y="2189"/>
              <a:ext cx="1360" cy="289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B2B2B2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lIns="92160" tIns="46080" rIns="92160" bIns="4608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>
                  <a:solidFill>
                    <a:srgbClr val="000000"/>
                  </a:solidFill>
                  <a:latin typeface="Trebuchet MS" pitchFamily="32" charset="0"/>
                </a:rPr>
                <a:t>3</a:t>
              </a:r>
              <a:r>
                <a:rPr lang="en-US" baseline="30000">
                  <a:solidFill>
                    <a:srgbClr val="000000"/>
                  </a:solidFill>
                  <a:latin typeface="Trebuchet MS" pitchFamily="32" charset="0"/>
                </a:rPr>
                <a:t>rd</a:t>
              </a:r>
              <a:r>
                <a:rPr lang="en-US">
                  <a:solidFill>
                    <a:srgbClr val="000000"/>
                  </a:solidFill>
                  <a:latin typeface="Trebuchet MS" pitchFamily="32" charset="0"/>
                </a:rPr>
                <a:t> generation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5364163" y="2060575"/>
            <a:ext cx="2589212" cy="1584325"/>
            <a:chOff x="3379" y="1298"/>
            <a:chExt cx="1631" cy="998"/>
          </a:xfrm>
        </p:grpSpPr>
        <p:sp>
          <p:nvSpPr>
            <p:cNvPr id="71697" name="Line 17"/>
            <p:cNvSpPr>
              <a:spLocks noChangeShapeType="1"/>
            </p:cNvSpPr>
            <p:nvPr/>
          </p:nvSpPr>
          <p:spPr bwMode="auto">
            <a:xfrm>
              <a:off x="3379" y="1298"/>
              <a:ext cx="183" cy="634"/>
            </a:xfrm>
            <a:prstGeom prst="line">
              <a:avLst/>
            </a:prstGeom>
            <a:noFill/>
            <a:ln w="50760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698" name="Line 18"/>
            <p:cNvSpPr>
              <a:spLocks noChangeShapeType="1"/>
            </p:cNvSpPr>
            <p:nvPr/>
          </p:nvSpPr>
          <p:spPr bwMode="auto">
            <a:xfrm>
              <a:off x="3560" y="1932"/>
              <a:ext cx="680" cy="362"/>
            </a:xfrm>
            <a:prstGeom prst="line">
              <a:avLst/>
            </a:prstGeom>
            <a:noFill/>
            <a:ln w="50760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699" name="Line 19"/>
            <p:cNvSpPr>
              <a:spLocks noChangeShapeType="1"/>
            </p:cNvSpPr>
            <p:nvPr/>
          </p:nvSpPr>
          <p:spPr bwMode="auto">
            <a:xfrm flipV="1">
              <a:off x="4240" y="1883"/>
              <a:ext cx="770" cy="415"/>
            </a:xfrm>
            <a:prstGeom prst="line">
              <a:avLst/>
            </a:prstGeom>
            <a:noFill/>
            <a:ln w="50760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00" name="Text Box 20"/>
          <p:cNvSpPr txBox="1">
            <a:spLocks noChangeArrowheads="1"/>
          </p:cNvSpPr>
          <p:nvPr/>
        </p:nvSpPr>
        <p:spPr bwMode="auto">
          <a:xfrm>
            <a:off x="4860925" y="2540000"/>
            <a:ext cx="2233613" cy="370059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B2B2B2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2160" tIns="46080" rIns="92160" bIns="46080">
            <a:spAutoFit/>
          </a:bodyPr>
          <a:lstStyle/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000000"/>
                </a:solidFill>
                <a:latin typeface="Trebuchet MS" pitchFamily="32" charset="0"/>
              </a:rPr>
              <a:t>Advanced </a:t>
            </a:r>
            <a:r>
              <a:rPr lang="en-US" dirty="0">
                <a:solidFill>
                  <a:srgbClr val="000000"/>
                </a:solidFill>
                <a:latin typeface="Trebuchet MS" pitchFamily="32" charset="0"/>
              </a:rPr>
              <a:t>detectors</a:t>
            </a:r>
          </a:p>
        </p:txBody>
      </p: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3599655" y="688975"/>
            <a:ext cx="936626" cy="4802188"/>
            <a:chOff x="2290" y="408"/>
            <a:chExt cx="590" cy="3025"/>
          </a:xfrm>
        </p:grpSpPr>
        <p:sp>
          <p:nvSpPr>
            <p:cNvPr id="71708" name="Line 28"/>
            <p:cNvSpPr>
              <a:spLocks noChangeShapeType="1"/>
            </p:cNvSpPr>
            <p:nvPr/>
          </p:nvSpPr>
          <p:spPr bwMode="auto">
            <a:xfrm flipV="1">
              <a:off x="2879" y="722"/>
              <a:ext cx="1" cy="2711"/>
            </a:xfrm>
            <a:prstGeom prst="line">
              <a:avLst/>
            </a:prstGeom>
            <a:noFill/>
            <a:ln w="63360">
              <a:solidFill>
                <a:srgbClr val="FFFF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09" name="Text Box 29"/>
            <p:cNvSpPr txBox="1">
              <a:spLocks noChangeArrowheads="1"/>
            </p:cNvSpPr>
            <p:nvPr/>
          </p:nvSpPr>
          <p:spPr bwMode="auto">
            <a:xfrm>
              <a:off x="2290" y="408"/>
              <a:ext cx="588" cy="259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2160" tIns="46080" rIns="92160" bIns="4608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dirty="0">
                  <a:solidFill>
                    <a:srgbClr val="FFFF00"/>
                  </a:solidFill>
                  <a:latin typeface="Tahoma" pitchFamily="32" charset="0"/>
                </a:rPr>
                <a:t>10</a:t>
              </a:r>
              <a:r>
                <a:rPr lang="en-US" baseline="30000" dirty="0">
                  <a:solidFill>
                    <a:srgbClr val="FFFFFF"/>
                  </a:solidFill>
                  <a:latin typeface="Tahoma" pitchFamily="32" charset="0"/>
                </a:rPr>
                <a:t>-22</a:t>
              </a:r>
            </a:p>
            <a:p>
              <a:pPr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US" baseline="-1000" dirty="0">
                <a:solidFill>
                  <a:srgbClr val="FFFFFF"/>
                </a:solidFill>
                <a:latin typeface="Tahoma" pitchFamily="32" charset="0"/>
              </a:endParaRPr>
            </a:p>
            <a:p>
              <a:pPr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US" dirty="0">
                <a:solidFill>
                  <a:srgbClr val="FFFF00"/>
                </a:solidFill>
                <a:latin typeface="Tahoma" pitchFamily="32" charset="0"/>
              </a:endParaRPr>
            </a:p>
            <a:p>
              <a:pPr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dirty="0" smtClean="0">
                  <a:solidFill>
                    <a:srgbClr val="FFFF00"/>
                  </a:solidFill>
                  <a:latin typeface="Tahoma" pitchFamily="32" charset="0"/>
                </a:rPr>
                <a:t>10</a:t>
              </a:r>
              <a:r>
                <a:rPr lang="en-US" baseline="30000" dirty="0" smtClean="0">
                  <a:solidFill>
                    <a:schemeClr val="bg1"/>
                  </a:solidFill>
                  <a:latin typeface="Tahoma" pitchFamily="32" charset="0"/>
                </a:rPr>
                <a:t>-23</a:t>
              </a:r>
              <a:endParaRPr lang="en-US" baseline="30000" dirty="0">
                <a:solidFill>
                  <a:schemeClr val="bg1"/>
                </a:solidFill>
                <a:latin typeface="Tahoma" pitchFamily="32" charset="0"/>
              </a:endParaRPr>
            </a:p>
            <a:p>
              <a:pPr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US" dirty="0">
                <a:solidFill>
                  <a:srgbClr val="FFFF00"/>
                </a:solidFill>
                <a:latin typeface="Tahoma" pitchFamily="32" charset="0"/>
              </a:endParaRPr>
            </a:p>
            <a:p>
              <a:pPr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dirty="0">
                  <a:solidFill>
                    <a:srgbClr val="FFFF00"/>
                  </a:solidFill>
                  <a:latin typeface="Tahoma" pitchFamily="32" charset="0"/>
                </a:rPr>
                <a:t>                             </a:t>
              </a:r>
              <a:r>
                <a:rPr lang="en-US" dirty="0" smtClean="0">
                  <a:solidFill>
                    <a:srgbClr val="FFFF00"/>
                  </a:solidFill>
                  <a:latin typeface="Tahoma" pitchFamily="32" charset="0"/>
                </a:rPr>
                <a:t>10</a:t>
              </a:r>
              <a:r>
                <a:rPr lang="en-US" baseline="30000" dirty="0" smtClean="0">
                  <a:solidFill>
                    <a:schemeClr val="bg1"/>
                  </a:solidFill>
                  <a:latin typeface="Tahoma" pitchFamily="32" charset="0"/>
                </a:rPr>
                <a:t>-24</a:t>
              </a:r>
              <a:endParaRPr lang="en-US" baseline="-1000" dirty="0">
                <a:solidFill>
                  <a:schemeClr val="bg1"/>
                </a:solidFill>
                <a:latin typeface="Tahoma" pitchFamily="32" charset="0"/>
              </a:endParaRPr>
            </a:p>
            <a:p>
              <a:pPr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US" baseline="-1000" dirty="0">
                <a:solidFill>
                  <a:srgbClr val="FFFFFF"/>
                </a:solidFill>
                <a:latin typeface="Tahoma" pitchFamily="32" charset="0"/>
              </a:endParaRPr>
            </a:p>
            <a:p>
              <a:pPr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US" baseline="-1000" dirty="0">
                <a:solidFill>
                  <a:srgbClr val="FFFFFF"/>
                </a:solidFill>
                <a:latin typeface="Tahoma" pitchFamily="32" charset="0"/>
              </a:endParaRPr>
            </a:p>
            <a:p>
              <a:pPr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dirty="0">
                  <a:solidFill>
                    <a:srgbClr val="FFFF00"/>
                  </a:solidFill>
                  <a:latin typeface="Tahoma" pitchFamily="32" charset="0"/>
                </a:rPr>
                <a:t>10</a:t>
              </a:r>
              <a:r>
                <a:rPr lang="en-US" baseline="30000" dirty="0">
                  <a:solidFill>
                    <a:srgbClr val="FFFFFF"/>
                  </a:solidFill>
                  <a:latin typeface="Tahoma" pitchFamily="32" charset="0"/>
                </a:rPr>
                <a:t>-25</a:t>
              </a:r>
            </a:p>
          </p:txBody>
        </p:sp>
      </p:grpSp>
      <p:sp>
        <p:nvSpPr>
          <p:cNvPr id="71710" name="Text Box 30"/>
          <p:cNvSpPr txBox="1">
            <a:spLocks noChangeArrowheads="1"/>
          </p:cNvSpPr>
          <p:nvPr/>
        </p:nvSpPr>
        <p:spPr bwMode="auto">
          <a:xfrm>
            <a:off x="3708400" y="188913"/>
            <a:ext cx="1655763" cy="458787"/>
          </a:xfrm>
          <a:prstGeom prst="rect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lIns="92160" tIns="46080" rIns="92160" bIns="46080">
            <a:spAutoFit/>
          </a:bodyPr>
          <a:lstStyle/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  <a:latin typeface="Trebuchet MS" pitchFamily="32" charset="0"/>
              </a:rPr>
              <a:t> h (1/</a:t>
            </a:r>
            <a:r>
              <a:rPr lang="en-US">
                <a:solidFill>
                  <a:srgbClr val="000000"/>
                </a:solidFill>
                <a:latin typeface="Tahoma" pitchFamily="32" charset="0"/>
              </a:rPr>
              <a:t>√</a:t>
            </a:r>
            <a:r>
              <a:rPr lang="en-US">
                <a:solidFill>
                  <a:srgbClr val="000000"/>
                </a:solidFill>
                <a:latin typeface="Trebuchet MS" pitchFamily="32" charset="0"/>
              </a:rPr>
              <a:t>Hz)‏</a:t>
            </a:r>
          </a:p>
        </p:txBody>
      </p:sp>
      <p:sp>
        <p:nvSpPr>
          <p:cNvPr id="71711" name="Text Box 31"/>
          <p:cNvSpPr txBox="1">
            <a:spLocks noChangeArrowheads="1"/>
          </p:cNvSpPr>
          <p:nvPr/>
        </p:nvSpPr>
        <p:spPr bwMode="auto">
          <a:xfrm>
            <a:off x="274638" y="165100"/>
            <a:ext cx="1836737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latin typeface="Microsoft Sans Serif" pitchFamily="32" charset="0"/>
              </a:rPr>
              <a:t>Credit: B.Sathyaprakash</a:t>
            </a:r>
          </a:p>
        </p:txBody>
      </p:sp>
      <p:sp>
        <p:nvSpPr>
          <p:cNvPr id="71712" name="Text Box 32"/>
          <p:cNvSpPr txBox="1">
            <a:spLocks noChangeArrowheads="1"/>
          </p:cNvSpPr>
          <p:nvPr/>
        </p:nvSpPr>
        <p:spPr bwMode="auto">
          <a:xfrm>
            <a:off x="8243521" y="1557338"/>
            <a:ext cx="669071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dirty="0" smtClean="0">
                <a:latin typeface="Trebuchet MS" pitchFamily="32" charset="0"/>
              </a:rPr>
              <a:t>200</a:t>
            </a:r>
            <a:r>
              <a:rPr lang="hu-HU" sz="1800" dirty="0" smtClean="0">
                <a:latin typeface="Trebuchet MS" pitchFamily="32" charset="0"/>
              </a:rPr>
              <a:t>9</a:t>
            </a:r>
            <a:endParaRPr lang="en-US" sz="1800" dirty="0">
              <a:latin typeface="Trebuchet MS" pitchFamily="32" charset="0"/>
            </a:endParaRPr>
          </a:p>
        </p:txBody>
      </p:sp>
      <p:sp>
        <p:nvSpPr>
          <p:cNvPr id="71713" name="Text Box 33"/>
          <p:cNvSpPr txBox="1">
            <a:spLocks noChangeArrowheads="1"/>
          </p:cNvSpPr>
          <p:nvPr/>
        </p:nvSpPr>
        <p:spPr bwMode="auto">
          <a:xfrm>
            <a:off x="8121078" y="2701925"/>
            <a:ext cx="875859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dirty="0" smtClean="0">
                <a:latin typeface="Trebuchet MS" pitchFamily="32" charset="0"/>
              </a:rPr>
              <a:t>201</a:t>
            </a:r>
            <a:r>
              <a:rPr lang="en-US" dirty="0" smtClean="0">
                <a:latin typeface="Trebuchet MS" pitchFamily="32" charset="0"/>
              </a:rPr>
              <a:t>5</a:t>
            </a:r>
            <a:r>
              <a:rPr lang="hu-HU" sz="1800" dirty="0" smtClean="0">
                <a:latin typeface="Trebuchet MS" pitchFamily="32" charset="0"/>
              </a:rPr>
              <a:t>-</a:t>
            </a:r>
            <a:r>
              <a:rPr lang="en-US" sz="1800" dirty="0" smtClean="0">
                <a:latin typeface="Trebuchet MS" pitchFamily="32" charset="0"/>
              </a:rPr>
              <a:t>6</a:t>
            </a:r>
            <a:endParaRPr lang="en-US" sz="1800" dirty="0">
              <a:latin typeface="Trebuchet MS" pitchFamily="32" charset="0"/>
            </a:endParaRPr>
          </a:p>
        </p:txBody>
      </p:sp>
      <p:sp>
        <p:nvSpPr>
          <p:cNvPr id="71714" name="Text Box 34"/>
          <p:cNvSpPr txBox="1">
            <a:spLocks noChangeArrowheads="1"/>
          </p:cNvSpPr>
          <p:nvPr/>
        </p:nvSpPr>
        <p:spPr bwMode="auto">
          <a:xfrm>
            <a:off x="8224471" y="3998913"/>
            <a:ext cx="669071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dirty="0">
                <a:latin typeface="Trebuchet MS" pitchFamily="32" charset="0"/>
              </a:rPr>
              <a:t>2020</a:t>
            </a:r>
          </a:p>
        </p:txBody>
      </p:sp>
      <p:sp>
        <p:nvSpPr>
          <p:cNvPr id="71715" name="Text Box 35"/>
          <p:cNvSpPr txBox="1">
            <a:spLocks noChangeArrowheads="1"/>
          </p:cNvSpPr>
          <p:nvPr/>
        </p:nvSpPr>
        <p:spPr bwMode="auto">
          <a:xfrm>
            <a:off x="206392" y="2205038"/>
            <a:ext cx="75403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dirty="0" smtClean="0">
                <a:latin typeface="Trebuchet MS" pitchFamily="32" charset="0"/>
              </a:rPr>
              <a:t>2028?</a:t>
            </a:r>
            <a:endParaRPr lang="en-US" sz="1800" dirty="0">
              <a:latin typeface="Trebuchet MS" pitchFamily="32" charset="0"/>
            </a:endParaRPr>
          </a:p>
        </p:txBody>
      </p: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539750" y="1125538"/>
            <a:ext cx="2733675" cy="1439862"/>
            <a:chOff x="340" y="709"/>
            <a:chExt cx="1722" cy="907"/>
          </a:xfrm>
        </p:grpSpPr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612" y="709"/>
              <a:ext cx="1450" cy="907"/>
              <a:chOff x="612" y="709"/>
              <a:chExt cx="1450" cy="907"/>
            </a:xfrm>
          </p:grpSpPr>
          <p:sp>
            <p:nvSpPr>
              <p:cNvPr id="71703" name="Line 23"/>
              <p:cNvSpPr>
                <a:spLocks noChangeShapeType="1"/>
              </p:cNvSpPr>
              <p:nvPr/>
            </p:nvSpPr>
            <p:spPr bwMode="auto">
              <a:xfrm>
                <a:off x="612" y="709"/>
                <a:ext cx="183" cy="634"/>
              </a:xfrm>
              <a:prstGeom prst="line">
                <a:avLst/>
              </a:prstGeom>
              <a:noFill/>
              <a:ln w="50760">
                <a:solidFill>
                  <a:schemeClr val="bg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04" name="Line 24"/>
              <p:cNvSpPr>
                <a:spLocks noChangeShapeType="1"/>
              </p:cNvSpPr>
              <p:nvPr/>
            </p:nvSpPr>
            <p:spPr bwMode="auto">
              <a:xfrm>
                <a:off x="794" y="1343"/>
                <a:ext cx="499" cy="271"/>
              </a:xfrm>
              <a:prstGeom prst="line">
                <a:avLst/>
              </a:prstGeom>
              <a:noFill/>
              <a:ln w="50760">
                <a:solidFill>
                  <a:schemeClr val="bg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05" name="Line 25"/>
              <p:cNvSpPr>
                <a:spLocks noChangeShapeType="1"/>
              </p:cNvSpPr>
              <p:nvPr/>
            </p:nvSpPr>
            <p:spPr bwMode="auto">
              <a:xfrm flipV="1">
                <a:off x="1292" y="1203"/>
                <a:ext cx="770" cy="415"/>
              </a:xfrm>
              <a:prstGeom prst="line">
                <a:avLst/>
              </a:prstGeom>
              <a:noFill/>
              <a:ln w="50760">
                <a:solidFill>
                  <a:schemeClr val="bg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706" name="Text Box 26"/>
            <p:cNvSpPr txBox="1">
              <a:spLocks noChangeArrowheads="1"/>
            </p:cNvSpPr>
            <p:nvPr/>
          </p:nvSpPr>
          <p:spPr bwMode="auto">
            <a:xfrm>
              <a:off x="340" y="890"/>
              <a:ext cx="589" cy="233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B2B2B2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lIns="92160" tIns="46080" rIns="92160" bIns="4608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dirty="0" err="1" smtClean="0">
                  <a:solidFill>
                    <a:srgbClr val="000000"/>
                  </a:solidFill>
                  <a:latin typeface="Trebuchet MS" pitchFamily="32" charset="0"/>
                </a:rPr>
                <a:t>eLISA</a:t>
              </a:r>
              <a:endParaRPr lang="en-US" dirty="0">
                <a:solidFill>
                  <a:srgbClr val="000000"/>
                </a:solidFill>
                <a:latin typeface="Trebuchet MS" pitchFamily="32" charset="0"/>
              </a:endParaRPr>
            </a:p>
          </p:txBody>
        </p:sp>
      </p:grpSp>
      <p:pic>
        <p:nvPicPr>
          <p:cNvPr id="39" name="Kép 38" descr="lisawav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852936"/>
            <a:ext cx="1905000" cy="14573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ET-fp7.jpg"/>
          <p:cNvPicPr>
            <a:picLocks noChangeAspect="1"/>
          </p:cNvPicPr>
          <p:nvPr/>
        </p:nvPicPr>
        <p:blipFill>
          <a:blip r:embed="rId2" cstate="print"/>
          <a:srcRect t="-1646"/>
          <a:stretch>
            <a:fillRect/>
          </a:stretch>
        </p:blipFill>
        <p:spPr>
          <a:xfrm>
            <a:off x="0" y="285728"/>
            <a:ext cx="9144000" cy="657229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1736" y="142860"/>
            <a:ext cx="6115064" cy="857248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The infrastructure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64826"/>
          </a:xfrm>
        </p:spPr>
        <p:txBody>
          <a:bodyPr/>
          <a:lstStyle/>
          <a:p>
            <a:r>
              <a:rPr lang="en-US" dirty="0" smtClean="0"/>
              <a:t>Pictorial view</a:t>
            </a:r>
            <a:endParaRPr lang="en-US" dirty="0"/>
          </a:p>
        </p:txBody>
      </p:sp>
      <p:pic>
        <p:nvPicPr>
          <p:cNvPr id="6" name="Immagine 5" descr="ET-new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0"/>
            <a:ext cx="1643042" cy="530717"/>
          </a:xfrm>
          <a:prstGeom prst="rect">
            <a:avLst/>
          </a:prstGeom>
        </p:spPr>
      </p:pic>
      <p:sp>
        <p:nvSpPr>
          <p:cNvPr id="8" name="Freccia bidirezionale verticale 7"/>
          <p:cNvSpPr/>
          <p:nvPr/>
        </p:nvSpPr>
        <p:spPr>
          <a:xfrm>
            <a:off x="2500298" y="3714752"/>
            <a:ext cx="857256" cy="164307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~</a:t>
            </a:r>
            <a:r>
              <a:rPr lang="en-US" dirty="0" smtClean="0"/>
              <a:t>100 m</a:t>
            </a:r>
            <a:endParaRPr lang="en-US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1835696" y="2847037"/>
            <a:ext cx="6115064" cy="857248"/>
          </a:xfrm>
          <a:prstGeom prst="rect">
            <a:avLst/>
          </a:prstGeom>
        </p:spPr>
        <p:txBody>
          <a:bodyPr vert="horz" lIns="0" rIns="0" bIns="0" anchor="b"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Thanks for your attention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938962"/>
          </a:xfrm>
        </p:spPr>
        <p:txBody>
          <a:bodyPr/>
          <a:lstStyle/>
          <a:p>
            <a:r>
              <a:rPr lang="en-US" dirty="0" smtClean="0"/>
              <a:t>Gravitational Waves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76" y="1844824"/>
            <a:ext cx="5486400" cy="1512738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en-US" sz="2400" dirty="0" smtClean="0"/>
              <a:t>GWs are deformations of the </a:t>
            </a:r>
            <a:r>
              <a:rPr lang="en-US" sz="2400" dirty="0" err="1" smtClean="0"/>
              <a:t>spacetime</a:t>
            </a:r>
            <a:r>
              <a:rPr lang="en-US" sz="2400" dirty="0" smtClean="0"/>
              <a:t> geometry propagating with the speed of light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</a:t>
            </a:r>
            <a:r>
              <a:rPr lang="en-US" sz="2400" dirty="0"/>
              <a:t>T</a:t>
            </a:r>
            <a:r>
              <a:rPr lang="en-US" sz="2400" dirty="0" smtClean="0"/>
              <a:t>wo polarizations: </a:t>
            </a:r>
            <a:r>
              <a:rPr lang="en-US" sz="3200" dirty="0" smtClean="0">
                <a:solidFill>
                  <a:srgbClr val="FFFFFF"/>
                </a:solidFill>
              </a:rPr>
              <a:t>h</a:t>
            </a:r>
            <a:r>
              <a:rPr lang="en-US" sz="3200" baseline="-25000" dirty="0" smtClean="0">
                <a:solidFill>
                  <a:srgbClr val="FFFFFF"/>
                </a:solidFill>
                <a:sym typeface="Symbol"/>
              </a:rPr>
              <a:t>+ </a:t>
            </a:r>
            <a:r>
              <a:rPr lang="en-US" sz="2000" dirty="0" smtClean="0"/>
              <a:t>&amp;</a:t>
            </a:r>
            <a:r>
              <a:rPr lang="en-US" sz="3200" dirty="0" smtClean="0"/>
              <a:t> h</a:t>
            </a:r>
            <a:r>
              <a:rPr lang="en-US" sz="3200" baseline="-25000" dirty="0">
                <a:sym typeface="Symbol"/>
              </a:rPr>
              <a:t></a:t>
            </a:r>
            <a:endParaRPr lang="en-US" sz="3200" baseline="-25000" dirty="0"/>
          </a:p>
          <a:p>
            <a:pPr lvl="0">
              <a:spcBef>
                <a:spcPts val="0"/>
              </a:spcBef>
              <a:buClrTx/>
              <a:buSzTx/>
              <a:buFont typeface="Courier New" pitchFamily="49" charset="0"/>
              <a:buChar char="o"/>
            </a:pPr>
            <a:endParaRPr lang="en-US" sz="3200" baseline="-25000" dirty="0">
              <a:solidFill>
                <a:srgbClr val="FFFFFF"/>
              </a:solidFill>
            </a:endParaRPr>
          </a:p>
          <a:p>
            <a:endParaRPr lang="en-US" sz="2400" dirty="0"/>
          </a:p>
        </p:txBody>
      </p:sp>
      <p:sp>
        <p:nvSpPr>
          <p:cNvPr id="18" name="Élőláb helye 17"/>
          <p:cNvSpPr>
            <a:spLocks noGrp="1"/>
          </p:cNvSpPr>
          <p:nvPr>
            <p:ph type="ftr" sz="quarter" idx="11"/>
          </p:nvPr>
        </p:nvSpPr>
        <p:spPr>
          <a:xfrm>
            <a:off x="3106155" y="6381328"/>
            <a:ext cx="3352800" cy="365125"/>
          </a:xfrm>
        </p:spPr>
        <p:txBody>
          <a:bodyPr/>
          <a:lstStyle/>
          <a:p>
            <a:r>
              <a:rPr kumimoji="0" lang="en-US" dirty="0" smtClean="0"/>
              <a:t>REFCA, 4 October 2013</a:t>
            </a:r>
            <a:endParaRPr kumimoji="0" lang="en-US" dirty="0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96193"/>
              </p:ext>
            </p:extLst>
          </p:nvPr>
        </p:nvGraphicFramePr>
        <p:xfrm>
          <a:off x="5473558" y="1988840"/>
          <a:ext cx="3580181" cy="1571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" name="Equation" r:id="rId4" imgW="2082600" imgH="914400" progId="Equation.3">
                  <p:embed/>
                </p:oleObj>
              </mc:Choice>
              <mc:Fallback>
                <p:oleObj name="Equation" r:id="rId4" imgW="2082600" imgH="914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558" y="1988840"/>
                        <a:ext cx="3580181" cy="1571636"/>
                      </a:xfrm>
                      <a:prstGeom prst="rect">
                        <a:avLst/>
                      </a:prstGeom>
                      <a:solidFill>
                        <a:srgbClr val="F8F8F8"/>
                      </a:solidFill>
                      <a:ln w="9525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egnaposto contenuto 2"/>
          <p:cNvSpPr txBox="1">
            <a:spLocks/>
          </p:cNvSpPr>
          <p:nvPr/>
        </p:nvSpPr>
        <p:spPr>
          <a:xfrm>
            <a:off x="57176" y="3500438"/>
            <a:ext cx="8801104" cy="100868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Courier New" pitchFamily="49" charset="0"/>
              <a:buChar char="o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GWs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a mass distribution is the modulation of the reciprocal distance of the masses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Immagine 11" descr="GravitationalWave_CrossPolarization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3054" y="4036223"/>
            <a:ext cx="2743200" cy="2743200"/>
          </a:xfrm>
          <a:prstGeom prst="rect">
            <a:avLst/>
          </a:prstGeom>
        </p:spPr>
      </p:pic>
      <p:pic>
        <p:nvPicPr>
          <p:cNvPr id="13" name="Immagine 12" descr="GravitationalWave_PlusPolarization.g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00568" y="4114800"/>
            <a:ext cx="2743200" cy="2743200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2543180" y="521495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</a:t>
            </a:r>
            <a:r>
              <a:rPr lang="en-US" sz="3200" baseline="-25000" dirty="0" smtClean="0">
                <a:sym typeface="Symbol"/>
              </a:rPr>
              <a:t></a:t>
            </a:r>
            <a:endParaRPr lang="en-US" sz="3200" baseline="-250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543576" y="521495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</a:t>
            </a:r>
            <a:r>
              <a:rPr lang="en-US" sz="3200" baseline="-25000" dirty="0" smtClean="0">
                <a:sym typeface="Symbol"/>
              </a:rPr>
              <a:t>+</a:t>
            </a:r>
            <a:endParaRPr lang="en-US" sz="3200" baseline="-25000" dirty="0"/>
          </a:p>
        </p:txBody>
      </p:sp>
      <p:pic>
        <p:nvPicPr>
          <p:cNvPr id="16" name="GravWavePropagation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6660232" y="61095"/>
            <a:ext cx="2411256" cy="1808442"/>
          </a:xfrm>
          <a:prstGeom prst="rect">
            <a:avLst/>
          </a:prstGeom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82" y="1052736"/>
            <a:ext cx="48196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28" y="2341334"/>
            <a:ext cx="4012434" cy="4437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gra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0445" y="188640"/>
            <a:ext cx="3532117" cy="1772840"/>
          </a:xfrm>
          <a:prstGeom prst="rect">
            <a:avLst/>
          </a:prstGeom>
          <a:noFill/>
        </p:spPr>
      </p:pic>
      <p:pic>
        <p:nvPicPr>
          <p:cNvPr id="10" name="Picture 29" descr="Physics 19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089188"/>
            <a:ext cx="4392613" cy="3749675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72464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But, do GWs really exist?</a:t>
            </a:r>
            <a:endParaRPr lang="en-US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642918"/>
            <a:ext cx="8229600" cy="1500198"/>
          </a:xfrm>
        </p:spPr>
        <p:txBody>
          <a:bodyPr/>
          <a:lstStyle/>
          <a:p>
            <a:r>
              <a:rPr lang="en-US" sz="2000" dirty="0" smtClean="0"/>
              <a:t>Neutron star binary system: PSR1913+16</a:t>
            </a:r>
          </a:p>
          <a:p>
            <a:pPr lvl="1"/>
            <a:r>
              <a:rPr lang="en-US" sz="1800" dirty="0" smtClean="0"/>
              <a:t>Pulsar bound to a “dark companion”</a:t>
            </a:r>
          </a:p>
          <a:p>
            <a:pPr lvl="1"/>
            <a:r>
              <a:rPr lang="en-US" sz="1800" dirty="0"/>
              <a:t>7 </a:t>
            </a:r>
            <a:r>
              <a:rPr lang="en-US" sz="1800" dirty="0" err="1"/>
              <a:t>kpc</a:t>
            </a:r>
            <a:r>
              <a:rPr lang="en-US" sz="1800" dirty="0"/>
              <a:t> from </a:t>
            </a:r>
            <a:r>
              <a:rPr lang="en-US" sz="1800" dirty="0" smtClean="0"/>
              <a:t>Earth, relativistic: </a:t>
            </a:r>
            <a:r>
              <a:rPr lang="en-US" sz="1800" dirty="0" err="1" smtClean="0"/>
              <a:t>v</a:t>
            </a:r>
            <a:r>
              <a:rPr lang="en-US" sz="1800" baseline="-25000" dirty="0" err="1" smtClean="0"/>
              <a:t>max</a:t>
            </a:r>
            <a:r>
              <a:rPr lang="en-US" sz="1800" dirty="0" smtClean="0"/>
              <a:t>/c ~10</a:t>
            </a:r>
            <a:r>
              <a:rPr lang="en-US" sz="1800" baseline="30000" dirty="0" smtClean="0"/>
              <a:t>-3</a:t>
            </a:r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509042" y="6474298"/>
            <a:ext cx="416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2000" dirty="0">
                <a:solidFill>
                  <a:srgbClr val="CC0000"/>
                </a:solidFill>
                <a:latin typeface="Trebuchet MS" pitchFamily="34" charset="0"/>
              </a:rPr>
              <a:t>Nobel </a:t>
            </a:r>
            <a:r>
              <a:rPr lang="it-IT" sz="2000" dirty="0" err="1">
                <a:solidFill>
                  <a:srgbClr val="CC0000"/>
                </a:solidFill>
                <a:latin typeface="Trebuchet MS" pitchFamily="34" charset="0"/>
              </a:rPr>
              <a:t>Prize</a:t>
            </a:r>
            <a:r>
              <a:rPr lang="it-IT" sz="2000" dirty="0">
                <a:solidFill>
                  <a:srgbClr val="CC0000"/>
                </a:solidFill>
                <a:latin typeface="Trebuchet MS" pitchFamily="34" charset="0"/>
              </a:rPr>
              <a:t> 1993: </a:t>
            </a:r>
            <a:r>
              <a:rPr lang="it-IT" sz="2000" dirty="0" err="1">
                <a:solidFill>
                  <a:srgbClr val="CC0000"/>
                </a:solidFill>
                <a:latin typeface="Trebuchet MS" pitchFamily="34" charset="0"/>
              </a:rPr>
              <a:t>Hulse</a:t>
            </a:r>
            <a:r>
              <a:rPr lang="it-IT" sz="2000" dirty="0">
                <a:solidFill>
                  <a:srgbClr val="CC0000"/>
                </a:solidFill>
                <a:latin typeface="Trebuchet MS" pitchFamily="34" charset="0"/>
              </a:rPr>
              <a:t> and Taylor</a:t>
            </a:r>
            <a:endParaRPr lang="en-US" sz="2000" dirty="0">
              <a:solidFill>
                <a:srgbClr val="CC0000"/>
              </a:solidFill>
              <a:latin typeface="Trebuchet MS" pitchFamily="34" charset="0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0" y="1772816"/>
            <a:ext cx="5436096" cy="22860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 predicts such a system to loose energy via GW emission: orbital period decrease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Radiative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prediction of general relativity verified at 0.2% level</a:t>
            </a:r>
          </a:p>
          <a:p>
            <a:pPr marL="393192"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2770" name="Picture 2" descr="http://upload.wikimedia.org/wikipedia/commons/thumb/0/04/PSR_B1913%2B16_period_shift_graph.svg/500px-PSR_B1913%2B16_period_shift_graph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0128" y="2281629"/>
            <a:ext cx="4000496" cy="4452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 descr="niobe_foto_ruotata"/>
          <p:cNvPicPr>
            <a:picLocks noChangeAspect="1" noChangeArrowheads="1"/>
          </p:cNvPicPr>
          <p:nvPr/>
        </p:nvPicPr>
        <p:blipFill>
          <a:blip r:embed="rId2" cstate="print"/>
          <a:srcRect l="17700" t="18741" r="21303" b="17931"/>
          <a:stretch>
            <a:fillRect/>
          </a:stretch>
        </p:blipFill>
        <p:spPr bwMode="auto">
          <a:xfrm rot="21573097">
            <a:off x="6858000" y="2491450"/>
            <a:ext cx="22764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4"/>
            <a:ext cx="6972320" cy="63266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GW detectors: the resonant bars</a:t>
            </a:r>
            <a:endParaRPr lang="en-US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928670"/>
            <a:ext cx="8429684" cy="1000132"/>
          </a:xfrm>
        </p:spPr>
        <p:txBody>
          <a:bodyPr/>
          <a:lstStyle/>
          <a:p>
            <a:r>
              <a:rPr lang="en-US" dirty="0" smtClean="0"/>
              <a:t>The epoch of the GW detectors began with the resonant bars </a:t>
            </a:r>
            <a:endParaRPr lang="en-US" dirty="0"/>
          </a:p>
        </p:txBody>
      </p:sp>
      <p:sp>
        <p:nvSpPr>
          <p:cNvPr id="20" name="Élőláb helye 19"/>
          <p:cNvSpPr>
            <a:spLocks noGrp="1"/>
          </p:cNvSpPr>
          <p:nvPr>
            <p:ph type="ftr" sz="quarter" idx="11"/>
          </p:nvPr>
        </p:nvSpPr>
        <p:spPr>
          <a:xfrm>
            <a:off x="892943" y="6453336"/>
            <a:ext cx="3352800" cy="365125"/>
          </a:xfrm>
        </p:spPr>
        <p:txBody>
          <a:bodyPr/>
          <a:lstStyle/>
          <a:p>
            <a:r>
              <a:rPr kumimoji="0" lang="en-US" dirty="0" smtClean="0"/>
              <a:t>REFCA, 4 October 2013</a:t>
            </a:r>
            <a:endParaRPr kumimoji="0" lang="en-US" dirty="0"/>
          </a:p>
        </p:txBody>
      </p:sp>
      <p:pic>
        <p:nvPicPr>
          <p:cNvPr id="7" name="Picture 3" descr="GW-Web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857364"/>
            <a:ext cx="3814763" cy="4495800"/>
          </a:xfrm>
          <a:prstGeom prst="rect">
            <a:avLst/>
          </a:prstGeom>
          <a:noFill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71670" y="1857364"/>
            <a:ext cx="1963738" cy="701675"/>
          </a:xfrm>
          <a:prstGeom prst="rect">
            <a:avLst/>
          </a:prstGeom>
          <a:noFill/>
          <a:ln w="57150">
            <a:noFill/>
            <a:miter lim="800000"/>
            <a:headEnd/>
            <a:tailEnd type="none" w="sm" len="med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latin typeface="Verdana" pitchFamily="34" charset="0"/>
              </a:rPr>
              <a:t>Joseph Weber</a:t>
            </a:r>
            <a:br>
              <a:rPr lang="en-GB" sz="2000" dirty="0">
                <a:latin typeface="Verdana" pitchFamily="34" charset="0"/>
              </a:rPr>
            </a:br>
            <a:r>
              <a:rPr lang="en-GB" sz="2000" dirty="0">
                <a:latin typeface="Verdana" pitchFamily="34" charset="0"/>
              </a:rPr>
              <a:t>(~1960)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14282" y="5572140"/>
            <a:ext cx="3309938" cy="701675"/>
          </a:xfrm>
          <a:prstGeom prst="rect">
            <a:avLst/>
          </a:prstGeom>
          <a:noFill/>
          <a:ln w="57150">
            <a:noFill/>
            <a:miter lim="800000"/>
            <a:headEnd/>
            <a:tailEnd type="none" w="sm" len="med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2000" dirty="0">
                <a:latin typeface="Verdana" pitchFamily="34" charset="0"/>
              </a:rPr>
              <a:t>Resonant bar</a:t>
            </a:r>
            <a:br>
              <a:rPr lang="en-GB" sz="2000" dirty="0">
                <a:latin typeface="Verdana" pitchFamily="34" charset="0"/>
              </a:rPr>
            </a:br>
            <a:r>
              <a:rPr lang="en-GB" sz="2000" dirty="0">
                <a:latin typeface="Verdana" pitchFamily="34" charset="0"/>
              </a:rPr>
              <a:t>suspended in the middle</a:t>
            </a: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357158" y="5357826"/>
            <a:ext cx="1071570" cy="285752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 flipV="1">
            <a:off x="2555874" y="3213100"/>
            <a:ext cx="587365" cy="1501784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4143372" y="1643050"/>
            <a:ext cx="5000628" cy="1000132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 a network of cryogenic bars has been developed in the past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2" descr="auriga_f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249738"/>
            <a:ext cx="2895600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allegro_fo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50327">
            <a:off x="3829050" y="2441067"/>
            <a:ext cx="2471738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explorer_foto_ruotata"/>
          <p:cNvPicPr>
            <a:picLocks noChangeAspect="1" noChangeArrowheads="1"/>
          </p:cNvPicPr>
          <p:nvPr/>
        </p:nvPicPr>
        <p:blipFill>
          <a:blip r:embed="rId6" cstate="print"/>
          <a:srcRect l="16699" t="14133" r="4709" b="10484"/>
          <a:stretch>
            <a:fillRect/>
          </a:stretch>
        </p:blipFill>
        <p:spPr bwMode="auto">
          <a:xfrm rot="590330">
            <a:off x="5672143" y="2587649"/>
            <a:ext cx="2046288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30900" y="4564063"/>
            <a:ext cx="3213100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214546" y="4714884"/>
            <a:ext cx="1757362" cy="701675"/>
          </a:xfrm>
          <a:prstGeom prst="rect">
            <a:avLst/>
          </a:prstGeom>
          <a:noFill/>
          <a:ln w="57150">
            <a:noFill/>
            <a:miter lim="800000"/>
            <a:headEnd/>
            <a:tailEnd type="none" w="sm" len="med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2000" dirty="0">
                <a:latin typeface="Verdana" pitchFamily="34" charset="0"/>
              </a:rPr>
              <a:t>Piezoelectric</a:t>
            </a:r>
            <a:br>
              <a:rPr lang="en-GB" sz="2000" dirty="0">
                <a:latin typeface="Verdana" pitchFamily="34" charset="0"/>
              </a:rPr>
            </a:br>
            <a:r>
              <a:rPr lang="en-GB" sz="2000" dirty="0">
                <a:latin typeface="Verdana" pitchFamily="34" charset="0"/>
              </a:rPr>
              <a:t>transducers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TerradiNot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5363"/>
            <a:ext cx="91440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" name="Gruppo 42"/>
          <p:cNvGrpSpPr/>
          <p:nvPr/>
        </p:nvGrpSpPr>
        <p:grpSpPr>
          <a:xfrm>
            <a:off x="6516221" y="3781412"/>
            <a:ext cx="214314" cy="214314"/>
            <a:chOff x="7858148" y="1785926"/>
            <a:chExt cx="214314" cy="214314"/>
          </a:xfrm>
        </p:grpSpPr>
        <p:cxnSp>
          <p:nvCxnSpPr>
            <p:cNvPr id="54" name="Connettore 1 43"/>
            <p:cNvCxnSpPr/>
            <p:nvPr/>
          </p:nvCxnSpPr>
          <p:spPr>
            <a:xfrm rot="5400000">
              <a:off x="7750991" y="1893083"/>
              <a:ext cx="214314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1 44"/>
            <p:cNvCxnSpPr/>
            <p:nvPr/>
          </p:nvCxnSpPr>
          <p:spPr>
            <a:xfrm rot="10800000">
              <a:off x="7858148" y="2000240"/>
              <a:ext cx="214314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348" y="188640"/>
            <a:ext cx="8215370" cy="720080"/>
          </a:xfrm>
        </p:spPr>
        <p:txBody>
          <a:bodyPr>
            <a:noAutofit/>
          </a:bodyPr>
          <a:lstStyle/>
          <a:p>
            <a:r>
              <a:rPr lang="en-US" sz="3600" dirty="0"/>
              <a:t>GW </a:t>
            </a:r>
            <a:r>
              <a:rPr lang="en-US" sz="3600" dirty="0" err="1"/>
              <a:t>interferometric</a:t>
            </a:r>
            <a:r>
              <a:rPr lang="en-US" sz="3600" dirty="0"/>
              <a:t> </a:t>
            </a:r>
            <a:r>
              <a:rPr lang="en-US" sz="3600" dirty="0" smtClean="0"/>
              <a:t>detectors</a:t>
            </a:r>
            <a:endParaRPr lang="en-US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196752"/>
            <a:ext cx="8390166" cy="42195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worldwide network </a:t>
            </a:r>
            <a:r>
              <a:rPr lang="en-US" sz="2000" dirty="0"/>
              <a:t>of detectors </a:t>
            </a:r>
            <a:r>
              <a:rPr lang="en-US" sz="2000" dirty="0" smtClean="0"/>
              <a:t>has been developed:</a:t>
            </a:r>
            <a:endParaRPr lang="en-US" sz="2000" dirty="0"/>
          </a:p>
        </p:txBody>
      </p:sp>
      <p:pic>
        <p:nvPicPr>
          <p:cNvPr id="9" name="Picture 4" descr="HiResHanford_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00213"/>
            <a:ext cx="1584325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LLOaeri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3995726"/>
            <a:ext cx="1589088" cy="11191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11" name="Picture 6" descr="ligo_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8538" y="3995726"/>
            <a:ext cx="5032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aeria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3646497"/>
            <a:ext cx="1512888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virgo_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6813" y="3708388"/>
            <a:ext cx="936625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ligo_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913" y="1831963"/>
            <a:ext cx="5048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Luftb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738" y="2130413"/>
            <a:ext cx="10429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titel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6100" y="2124063"/>
            <a:ext cx="636588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7697550" y="4599295"/>
            <a:ext cx="16269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dirty="0" smtClean="0">
                <a:solidFill>
                  <a:prstClr val="white"/>
                </a:solidFill>
                <a:latin typeface="Verdana" pitchFamily="34" charset="0"/>
              </a:rPr>
              <a:t>KAGRA, Kamioke, </a:t>
            </a:r>
          </a:p>
          <a:p>
            <a:pPr algn="ctr"/>
            <a:r>
              <a:rPr lang="it-IT" sz="1200" dirty="0" smtClean="0">
                <a:solidFill>
                  <a:prstClr val="white"/>
                </a:solidFill>
                <a:latin typeface="Verdana" pitchFamily="34" charset="0"/>
              </a:rPr>
              <a:t>3 km, 2.5 gen.</a:t>
            </a:r>
            <a:endParaRPr lang="it-IT" sz="1200" dirty="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532194" y="1785926"/>
            <a:ext cx="1968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 dirty="0">
                <a:solidFill>
                  <a:srgbClr val="FFFFFF"/>
                </a:solidFill>
                <a:latin typeface="Verdana" pitchFamily="34" charset="0"/>
              </a:rPr>
              <a:t>GEO, Hannover, 600 m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250825" y="5148251"/>
            <a:ext cx="1973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>
                <a:solidFill>
                  <a:prstClr val="white"/>
                </a:solidFill>
                <a:latin typeface="Verdana" pitchFamily="34" charset="0"/>
              </a:rPr>
              <a:t>LIGO Livingston, 4 km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3214678" y="4786322"/>
            <a:ext cx="19732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 dirty="0">
                <a:solidFill>
                  <a:prstClr val="white"/>
                </a:solidFill>
                <a:latin typeface="Verdana" pitchFamily="34" charset="0"/>
              </a:rPr>
              <a:t>Virgo, Cascina, 3 km</a:t>
            </a:r>
          </a:p>
        </p:txBody>
      </p:sp>
      <p:sp>
        <p:nvSpPr>
          <p:cNvPr id="24" name="Freccia a inversione 23"/>
          <p:cNvSpPr/>
          <p:nvPr/>
        </p:nvSpPr>
        <p:spPr>
          <a:xfrm>
            <a:off x="2071670" y="1643050"/>
            <a:ext cx="1714512" cy="1214446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Freccia a inversione 24"/>
          <p:cNvSpPr/>
          <p:nvPr/>
        </p:nvSpPr>
        <p:spPr>
          <a:xfrm rot="10800000">
            <a:off x="1928794" y="2786058"/>
            <a:ext cx="1714512" cy="1214446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4" name="Gruppo 30"/>
          <p:cNvGrpSpPr/>
          <p:nvPr/>
        </p:nvGrpSpPr>
        <p:grpSpPr>
          <a:xfrm>
            <a:off x="4357686" y="3000372"/>
            <a:ext cx="214314" cy="214314"/>
            <a:chOff x="7858148" y="1785926"/>
            <a:chExt cx="214314" cy="214314"/>
          </a:xfrm>
        </p:grpSpPr>
        <p:cxnSp>
          <p:nvCxnSpPr>
            <p:cNvPr id="32" name="Connettore 1 31"/>
            <p:cNvCxnSpPr/>
            <p:nvPr/>
          </p:nvCxnSpPr>
          <p:spPr>
            <a:xfrm rot="5400000">
              <a:off x="7750991" y="1893083"/>
              <a:ext cx="214314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 rot="10800000">
              <a:off x="7858148" y="2000240"/>
              <a:ext cx="214314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po 33"/>
          <p:cNvGrpSpPr/>
          <p:nvPr/>
        </p:nvGrpSpPr>
        <p:grpSpPr>
          <a:xfrm>
            <a:off x="4643438" y="3214686"/>
            <a:ext cx="214314" cy="214314"/>
            <a:chOff x="7858148" y="1785926"/>
            <a:chExt cx="214314" cy="214314"/>
          </a:xfrm>
        </p:grpSpPr>
        <p:cxnSp>
          <p:nvCxnSpPr>
            <p:cNvPr id="35" name="Connettore 1 34"/>
            <p:cNvCxnSpPr/>
            <p:nvPr/>
          </p:nvCxnSpPr>
          <p:spPr>
            <a:xfrm rot="5400000">
              <a:off x="7750991" y="1893083"/>
              <a:ext cx="214314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/>
          </p:nvCxnSpPr>
          <p:spPr>
            <a:xfrm rot="10800000">
              <a:off x="7858148" y="2000240"/>
              <a:ext cx="214314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po 36"/>
          <p:cNvGrpSpPr/>
          <p:nvPr/>
        </p:nvGrpSpPr>
        <p:grpSpPr>
          <a:xfrm>
            <a:off x="714348" y="3143248"/>
            <a:ext cx="214314" cy="214314"/>
            <a:chOff x="7858148" y="1785926"/>
            <a:chExt cx="214314" cy="214314"/>
          </a:xfrm>
        </p:grpSpPr>
        <p:cxnSp>
          <p:nvCxnSpPr>
            <p:cNvPr id="38" name="Connettore 1 37"/>
            <p:cNvCxnSpPr/>
            <p:nvPr/>
          </p:nvCxnSpPr>
          <p:spPr>
            <a:xfrm rot="5400000">
              <a:off x="7750991" y="1893083"/>
              <a:ext cx="214314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/>
          </p:nvCxnSpPr>
          <p:spPr>
            <a:xfrm rot="10800000">
              <a:off x="7858148" y="2000240"/>
              <a:ext cx="214314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0" y="2924156"/>
            <a:ext cx="1973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dirty="0">
                <a:solidFill>
                  <a:prstClr val="white"/>
                </a:solidFill>
                <a:latin typeface="Verdana" pitchFamily="34" charset="0"/>
              </a:rPr>
              <a:t>LIGO Hanford, 4 km:  2 ITF </a:t>
            </a:r>
            <a:r>
              <a:rPr lang="en-US" sz="1200" dirty="0" err="1" smtClean="0">
                <a:solidFill>
                  <a:prstClr val="white"/>
                </a:solidFill>
                <a:latin typeface="Verdana" pitchFamily="34" charset="0"/>
              </a:rPr>
              <a:t>àt</a:t>
            </a:r>
            <a:r>
              <a:rPr lang="en-US" sz="1200" dirty="0" smtClean="0">
                <a:solidFill>
                  <a:prstClr val="white"/>
                </a:solidFill>
                <a:latin typeface="Verdana" pitchFamily="34" charset="0"/>
              </a:rPr>
              <a:t> the same site</a:t>
            </a:r>
            <a:r>
              <a:rPr lang="it-IT" sz="1200" dirty="0" smtClean="0">
                <a:solidFill>
                  <a:prstClr val="white"/>
                </a:solidFill>
                <a:latin typeface="Verdana" pitchFamily="34" charset="0"/>
              </a:rPr>
              <a:t>!</a:t>
            </a:r>
            <a:endParaRPr lang="it-IT" sz="1200" dirty="0">
              <a:solidFill>
                <a:prstClr val="white"/>
              </a:solidFill>
              <a:latin typeface="Verdana" pitchFamily="34" charset="0"/>
            </a:endParaRPr>
          </a:p>
        </p:txBody>
      </p:sp>
      <p:grpSp>
        <p:nvGrpSpPr>
          <p:cNvPr id="23" name="Gruppo 39"/>
          <p:cNvGrpSpPr/>
          <p:nvPr/>
        </p:nvGrpSpPr>
        <p:grpSpPr>
          <a:xfrm>
            <a:off x="1643042" y="3500438"/>
            <a:ext cx="214314" cy="214314"/>
            <a:chOff x="7858148" y="1785926"/>
            <a:chExt cx="214314" cy="214314"/>
          </a:xfrm>
        </p:grpSpPr>
        <p:cxnSp>
          <p:nvCxnSpPr>
            <p:cNvPr id="41" name="Connettore 1 40"/>
            <p:cNvCxnSpPr/>
            <p:nvPr/>
          </p:nvCxnSpPr>
          <p:spPr>
            <a:xfrm rot="5400000">
              <a:off x="7750991" y="1893083"/>
              <a:ext cx="214314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/>
          </p:nvCxnSpPr>
          <p:spPr>
            <a:xfrm rot="10800000">
              <a:off x="7858148" y="2000240"/>
              <a:ext cx="214314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po 42"/>
          <p:cNvGrpSpPr/>
          <p:nvPr/>
        </p:nvGrpSpPr>
        <p:grpSpPr>
          <a:xfrm>
            <a:off x="8396287" y="3385998"/>
            <a:ext cx="214314" cy="214314"/>
            <a:chOff x="7858148" y="1785926"/>
            <a:chExt cx="214314" cy="214314"/>
          </a:xfrm>
        </p:grpSpPr>
        <p:cxnSp>
          <p:nvCxnSpPr>
            <p:cNvPr id="44" name="Connettore 1 43"/>
            <p:cNvCxnSpPr/>
            <p:nvPr/>
          </p:nvCxnSpPr>
          <p:spPr>
            <a:xfrm rot="5400000">
              <a:off x="7750991" y="1893083"/>
              <a:ext cx="214314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/>
          </p:nvCxnSpPr>
          <p:spPr>
            <a:xfrm rot="10800000">
              <a:off x="7858148" y="2000240"/>
              <a:ext cx="214314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Élőláb helye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DBF5F9">
                    <a:shade val="90000"/>
                  </a:srgbClr>
                </a:solidFill>
              </a:rPr>
              <a:t>REFCA, 4 October 2013</a:t>
            </a: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pic>
        <p:nvPicPr>
          <p:cNvPr id="27" name="Kép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900" y="3627358"/>
            <a:ext cx="1034870" cy="998149"/>
          </a:xfrm>
          <a:prstGeom prst="rect">
            <a:avLst/>
          </a:prstGeom>
        </p:spPr>
      </p:pic>
      <p:grpSp>
        <p:nvGrpSpPr>
          <p:cNvPr id="48" name="Gruppo 42"/>
          <p:cNvGrpSpPr/>
          <p:nvPr/>
        </p:nvGrpSpPr>
        <p:grpSpPr>
          <a:xfrm>
            <a:off x="8520551" y="5517232"/>
            <a:ext cx="214314" cy="214314"/>
            <a:chOff x="7858148" y="1785926"/>
            <a:chExt cx="214314" cy="214314"/>
          </a:xfrm>
        </p:grpSpPr>
        <p:cxnSp>
          <p:nvCxnSpPr>
            <p:cNvPr id="51" name="Connettore 1 43"/>
            <p:cNvCxnSpPr/>
            <p:nvPr/>
          </p:nvCxnSpPr>
          <p:spPr>
            <a:xfrm rot="5400000">
              <a:off x="7750991" y="1893083"/>
              <a:ext cx="214314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44"/>
            <p:cNvCxnSpPr/>
            <p:nvPr/>
          </p:nvCxnSpPr>
          <p:spPr>
            <a:xfrm rot="10800000">
              <a:off x="7858148" y="2000240"/>
              <a:ext cx="214314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0126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FP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071942"/>
            <a:ext cx="4947969" cy="2786057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71414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Working principle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714356"/>
            <a:ext cx="8229600" cy="1064892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quadrupolar</a:t>
            </a:r>
            <a:r>
              <a:rPr lang="en-US" dirty="0" smtClean="0"/>
              <a:t> nature of the GW makes the Michelson interferometer a “natural” GW detector</a:t>
            </a:r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REFCA, 4 October 2013</a:t>
            </a:r>
            <a:endParaRPr kumimoji="0" lang="en-US"/>
          </a:p>
        </p:txBody>
      </p:sp>
      <p:pic>
        <p:nvPicPr>
          <p:cNvPr id="7" name="Picture 249" descr="layout animation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8777" y="1571612"/>
            <a:ext cx="456525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50"/>
          <p:cNvSpPr txBox="1">
            <a:spLocks noChangeArrowheads="1"/>
          </p:cNvSpPr>
          <p:nvPr/>
        </p:nvSpPr>
        <p:spPr bwMode="auto">
          <a:xfrm>
            <a:off x="7153316" y="2285992"/>
            <a:ext cx="4235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" name="Text Box 251"/>
          <p:cNvSpPr txBox="1">
            <a:spLocks noChangeArrowheads="1"/>
          </p:cNvSpPr>
          <p:nvPr/>
        </p:nvSpPr>
        <p:spPr bwMode="auto">
          <a:xfrm>
            <a:off x="7653382" y="3286124"/>
            <a:ext cx="4235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" name="Text Box 252"/>
          <p:cNvSpPr txBox="1">
            <a:spLocks noChangeArrowheads="1"/>
          </p:cNvSpPr>
          <p:nvPr/>
        </p:nvSpPr>
        <p:spPr bwMode="auto">
          <a:xfrm>
            <a:off x="5938870" y="2857496"/>
            <a:ext cx="457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E</a:t>
            </a:r>
            <a:r>
              <a:rPr lang="en-US" baseline="-25000" dirty="0" err="1">
                <a:solidFill>
                  <a:srgbClr val="000000"/>
                </a:solidFill>
              </a:rPr>
              <a:t>in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142844" y="1785926"/>
          <a:ext cx="1487488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6" name="Equazione" r:id="rId5" imgW="660240" imgH="393480" progId="Equation.3">
                  <p:embed/>
                </p:oleObj>
              </mc:Choice>
              <mc:Fallback>
                <p:oleObj name="Equazione" r:id="rId5" imgW="66024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1785926"/>
                        <a:ext cx="1487488" cy="8874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/>
        </p:nvGraphicFramePr>
        <p:xfrm>
          <a:off x="5715008" y="5715016"/>
          <a:ext cx="1830387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7" name="Equazione" r:id="rId7" imgW="812520" imgH="393480" progId="Equation.3">
                  <p:embed/>
                </p:oleObj>
              </mc:Choice>
              <mc:Fallback>
                <p:oleObj name="Equazione" r:id="rId7" imgW="81252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8" y="5715016"/>
                        <a:ext cx="1830387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umetto 2 12"/>
          <p:cNvSpPr/>
          <p:nvPr/>
        </p:nvSpPr>
        <p:spPr>
          <a:xfrm>
            <a:off x="1857356" y="1571612"/>
            <a:ext cx="2500330" cy="1000132"/>
          </a:xfrm>
          <a:prstGeom prst="wedgeRoundRectCallout">
            <a:avLst>
              <a:gd name="adj1" fmla="val -66194"/>
              <a:gd name="adj2" fmla="val -29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10</a:t>
            </a:r>
            <a:r>
              <a:rPr lang="en-US" sz="2000" baseline="30000" dirty="0" smtClean="0"/>
              <a:t>2</a:t>
            </a:r>
            <a:r>
              <a:rPr lang="en-US" sz="2000" dirty="0" smtClean="0">
                <a:sym typeface="Symbol"/>
              </a:rPr>
              <a:t></a:t>
            </a:r>
            <a:r>
              <a:rPr lang="en-US" sz="2000" dirty="0" smtClean="0"/>
              <a:t>L</a:t>
            </a:r>
            <a:r>
              <a:rPr lang="en-US" sz="2000" baseline="-25000" dirty="0" smtClean="0"/>
              <a:t>0</a:t>
            </a:r>
            <a:r>
              <a:rPr lang="en-US" sz="2000" dirty="0" smtClean="0">
                <a:sym typeface="Symbol"/>
              </a:rPr>
              <a:t> 10</a:t>
            </a:r>
            <a:r>
              <a:rPr lang="en-US" sz="2000" baseline="30000" dirty="0" smtClean="0">
                <a:sym typeface="Symbol"/>
              </a:rPr>
              <a:t>4</a:t>
            </a:r>
            <a:r>
              <a:rPr lang="en-US" sz="2000" dirty="0" smtClean="0">
                <a:sym typeface="Symbol"/>
              </a:rPr>
              <a:t> m in terrestrial detectors</a:t>
            </a:r>
            <a:endParaRPr lang="en-US" sz="2000" dirty="0"/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0" y="2857496"/>
            <a:ext cx="4429124" cy="1214446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Typical wave length</a:t>
            </a:r>
            <a:r>
              <a:rPr lang="en-US" sz="2600" dirty="0"/>
              <a:t> ~</a:t>
            </a:r>
            <a:r>
              <a:rPr lang="en-US" sz="2600" dirty="0" smtClean="0"/>
              <a:t>100km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need a “trick” to construct such a detector on the Earth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asellaDiTesto 15"/>
          <p:cNvSpPr txBox="1"/>
          <p:nvPr/>
        </p:nvSpPr>
        <p:spPr>
          <a:xfrm rot="1644135">
            <a:off x="855810" y="4429962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Fabry</a:t>
            </a:r>
            <a:r>
              <a:rPr lang="en-US" dirty="0" smtClean="0">
                <a:solidFill>
                  <a:srgbClr val="000000"/>
                </a:solidFill>
              </a:rPr>
              <a:t>-Perot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cavity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072066" y="5214950"/>
            <a:ext cx="2368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Effective length: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  <p:bldP spid="10" grpId="0" autoUpdateAnimBg="0"/>
      <p:bldP spid="13" grpId="0" animBg="1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0"/>
            <a:ext cx="5862638" cy="824012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mtClean="0"/>
              <a:t>How </a:t>
            </a:r>
            <a:r>
              <a:rPr lang="hu-HU" smtClean="0"/>
              <a:t>small</a:t>
            </a:r>
            <a:r>
              <a:rPr lang="it-IT" smtClean="0"/>
              <a:t> is 10</a:t>
            </a:r>
            <a:r>
              <a:rPr lang="it-IT" baseline="30000" smtClean="0"/>
              <a:t>-18 </a:t>
            </a:r>
            <a:r>
              <a:rPr lang="it-IT" smtClean="0"/>
              <a:t>m?</a:t>
            </a:r>
            <a:endParaRPr lang="it-IT" dirty="0"/>
          </a:p>
        </p:txBody>
      </p:sp>
      <p:sp>
        <p:nvSpPr>
          <p:cNvPr id="37" name="Élőláb helye 2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3610744" cy="365125"/>
          </a:xfrm>
        </p:spPr>
        <p:txBody>
          <a:bodyPr/>
          <a:lstStyle/>
          <a:p>
            <a:r>
              <a:rPr lang="en-GB" smtClean="0"/>
              <a:t>REFCA, 4 October 2013</a:t>
            </a:r>
            <a:endParaRPr lang="en-GB" dirty="0">
              <a:solidFill>
                <a:srgbClr val="969696"/>
              </a:solidFill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76400" cy="167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1143000"/>
            <a:ext cx="1390650" cy="4862513"/>
          </a:xfrm>
          <a:prstGeom prst="rect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486400" y="1676400"/>
            <a:ext cx="2757488" cy="304800"/>
            <a:chOff x="3456" y="1056"/>
            <a:chExt cx="1737" cy="192"/>
          </a:xfrm>
        </p:grpSpPr>
        <p:sp>
          <p:nvSpPr>
            <p:cNvPr id="14341" name="Line 5"/>
            <p:cNvSpPr>
              <a:spLocks noChangeShapeType="1"/>
            </p:cNvSpPr>
            <p:nvPr/>
          </p:nvSpPr>
          <p:spPr bwMode="auto">
            <a:xfrm flipH="1">
              <a:off x="3455" y="1145"/>
              <a:ext cx="434" cy="1"/>
            </a:xfrm>
            <a:prstGeom prst="line">
              <a:avLst/>
            </a:prstGeom>
            <a:noFill/>
            <a:ln w="19080">
              <a:solidFill>
                <a:srgbClr val="9900CC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4073" y="1056"/>
              <a:ext cx="1121" cy="193"/>
            </a:xfrm>
            <a:prstGeom prst="rect">
              <a:avLst/>
            </a:prstGeom>
            <a:solidFill>
              <a:schemeClr val="tx1"/>
            </a:solidFill>
            <a:ln w="19080">
              <a:solidFill>
                <a:srgbClr val="9900CC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400" dirty="0">
                  <a:solidFill>
                    <a:srgbClr val="9900CC"/>
                  </a:solidFill>
                  <a:latin typeface="Arial" charset="0"/>
                </a:rPr>
                <a:t>Size of the Universe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684338" y="1828800"/>
            <a:ext cx="2047875" cy="304800"/>
            <a:chOff x="1061" y="1152"/>
            <a:chExt cx="1290" cy="192"/>
          </a:xfrm>
        </p:grpSpPr>
        <p:sp>
          <p:nvSpPr>
            <p:cNvPr id="14344" name="Line 8"/>
            <p:cNvSpPr>
              <a:spLocks noChangeShapeType="1"/>
            </p:cNvSpPr>
            <p:nvPr/>
          </p:nvSpPr>
          <p:spPr bwMode="auto">
            <a:xfrm>
              <a:off x="1968" y="1250"/>
              <a:ext cx="384" cy="1"/>
            </a:xfrm>
            <a:prstGeom prst="line">
              <a:avLst/>
            </a:prstGeom>
            <a:noFill/>
            <a:ln w="19080">
              <a:solidFill>
                <a:srgbClr val="9900CC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Text Box 9"/>
            <p:cNvSpPr txBox="1">
              <a:spLocks noChangeArrowheads="1"/>
            </p:cNvSpPr>
            <p:nvPr/>
          </p:nvSpPr>
          <p:spPr bwMode="auto">
            <a:xfrm>
              <a:off x="1061" y="1152"/>
              <a:ext cx="740" cy="193"/>
            </a:xfrm>
            <a:prstGeom prst="rect">
              <a:avLst/>
            </a:prstGeom>
            <a:solidFill>
              <a:schemeClr val="tx1"/>
            </a:solidFill>
            <a:ln w="19080">
              <a:solidFill>
                <a:srgbClr val="9900CC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400" dirty="0">
                  <a:solidFill>
                    <a:srgbClr val="9900CC"/>
                  </a:solidFill>
                  <a:latin typeface="Arial" charset="0"/>
                </a:rPr>
                <a:t>Virgo cluster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484814" y="2344742"/>
            <a:ext cx="2359026" cy="309563"/>
            <a:chOff x="3455" y="1477"/>
            <a:chExt cx="1486" cy="195"/>
          </a:xfrm>
        </p:grpSpPr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 flipH="1">
              <a:off x="3455" y="1566"/>
              <a:ext cx="434" cy="1"/>
            </a:xfrm>
            <a:prstGeom prst="line">
              <a:avLst/>
            </a:prstGeom>
            <a:noFill/>
            <a:ln w="19080">
              <a:solidFill>
                <a:srgbClr val="0000FF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Text Box 12"/>
            <p:cNvSpPr txBox="1">
              <a:spLocks noChangeArrowheads="1"/>
            </p:cNvSpPr>
            <p:nvPr/>
          </p:nvSpPr>
          <p:spPr bwMode="auto">
            <a:xfrm>
              <a:off x="4074" y="1477"/>
              <a:ext cx="867" cy="195"/>
            </a:xfrm>
            <a:prstGeom prst="rect">
              <a:avLst/>
            </a:prstGeom>
            <a:solidFill>
              <a:schemeClr val="tx1"/>
            </a:solidFill>
            <a:ln w="1908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400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Galactic center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768350" y="3259143"/>
            <a:ext cx="2965451" cy="309563"/>
            <a:chOff x="484" y="2053"/>
            <a:chExt cx="1868" cy="195"/>
          </a:xfrm>
        </p:grpSpPr>
        <p:sp>
          <p:nvSpPr>
            <p:cNvPr id="14350" name="Line 14"/>
            <p:cNvSpPr>
              <a:spLocks noChangeShapeType="1"/>
            </p:cNvSpPr>
            <p:nvPr/>
          </p:nvSpPr>
          <p:spPr bwMode="auto">
            <a:xfrm>
              <a:off x="1968" y="2151"/>
              <a:ext cx="384" cy="1"/>
            </a:xfrm>
            <a:prstGeom prst="line">
              <a:avLst/>
            </a:prstGeom>
            <a:noFill/>
            <a:ln w="19080">
              <a:solidFill>
                <a:srgbClr val="008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Text Box 15"/>
            <p:cNvSpPr txBox="1">
              <a:spLocks noChangeArrowheads="1"/>
            </p:cNvSpPr>
            <p:nvPr/>
          </p:nvSpPr>
          <p:spPr bwMode="auto">
            <a:xfrm>
              <a:off x="484" y="2053"/>
              <a:ext cx="1312" cy="195"/>
            </a:xfrm>
            <a:prstGeom prst="rect">
              <a:avLst/>
            </a:prstGeom>
            <a:solidFill>
              <a:schemeClr val="tx1"/>
            </a:solidFill>
            <a:ln w="1908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400" dirty="0">
                  <a:solidFill>
                    <a:schemeClr val="accent3">
                      <a:lumMod val="75000"/>
                    </a:schemeClr>
                  </a:solidFill>
                  <a:latin typeface="Arial" charset="0"/>
                </a:rPr>
                <a:t>Target GW wavelengths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5484813" y="3505206"/>
            <a:ext cx="2682875" cy="309563"/>
            <a:chOff x="3455" y="2208"/>
            <a:chExt cx="1690" cy="195"/>
          </a:xfrm>
        </p:grpSpPr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 flipH="1">
              <a:off x="3455" y="2297"/>
              <a:ext cx="434" cy="1"/>
            </a:xfrm>
            <a:prstGeom prst="line">
              <a:avLst/>
            </a:prstGeom>
            <a:noFill/>
            <a:ln w="19080">
              <a:solidFill>
                <a:srgbClr val="008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Text Box 18"/>
            <p:cNvSpPr txBox="1">
              <a:spLocks noChangeArrowheads="1"/>
            </p:cNvSpPr>
            <p:nvPr/>
          </p:nvSpPr>
          <p:spPr bwMode="auto">
            <a:xfrm>
              <a:off x="4072" y="2208"/>
              <a:ext cx="1073" cy="195"/>
            </a:xfrm>
            <a:prstGeom prst="rect">
              <a:avLst/>
            </a:prstGeom>
            <a:solidFill>
              <a:schemeClr val="tx1"/>
            </a:solidFill>
            <a:ln w="1908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400" dirty="0">
                  <a:solidFill>
                    <a:schemeClr val="accent3">
                      <a:lumMod val="75000"/>
                    </a:schemeClr>
                  </a:solidFill>
                  <a:latin typeface="Arial" charset="0"/>
                </a:rPr>
                <a:t>Neutron star radius</a:t>
              </a: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66763" y="4343400"/>
            <a:ext cx="2965450" cy="304800"/>
            <a:chOff x="483" y="2736"/>
            <a:chExt cx="1868" cy="192"/>
          </a:xfrm>
        </p:grpSpPr>
        <p:sp>
          <p:nvSpPr>
            <p:cNvPr id="14356" name="Line 20"/>
            <p:cNvSpPr>
              <a:spLocks noChangeShapeType="1"/>
            </p:cNvSpPr>
            <p:nvPr/>
          </p:nvSpPr>
          <p:spPr bwMode="auto">
            <a:xfrm>
              <a:off x="1968" y="2834"/>
              <a:ext cx="384" cy="1"/>
            </a:xfrm>
            <a:prstGeom prst="line">
              <a:avLst/>
            </a:prstGeom>
            <a:noFill/>
            <a:ln w="19080">
              <a:solidFill>
                <a:srgbClr val="FF9933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Text Box 21"/>
            <p:cNvSpPr txBox="1">
              <a:spLocks noChangeArrowheads="1"/>
            </p:cNvSpPr>
            <p:nvPr/>
          </p:nvSpPr>
          <p:spPr bwMode="auto">
            <a:xfrm>
              <a:off x="483" y="2736"/>
              <a:ext cx="1376" cy="193"/>
            </a:xfrm>
            <a:prstGeom prst="rect">
              <a:avLst/>
            </a:prstGeom>
            <a:solidFill>
              <a:schemeClr val="tx1"/>
            </a:solidFill>
            <a:ln w="19080">
              <a:solidFill>
                <a:srgbClr val="FF9933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400" dirty="0">
                  <a:solidFill>
                    <a:srgbClr val="FF9933"/>
                  </a:solidFill>
                  <a:latin typeface="Arial" charset="0"/>
                </a:rPr>
                <a:t>Wavelength of YAG laser</a:t>
              </a: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5486400" y="4630738"/>
            <a:ext cx="2403475" cy="304800"/>
            <a:chOff x="3456" y="2917"/>
            <a:chExt cx="1514" cy="192"/>
          </a:xfrm>
        </p:grpSpPr>
        <p:sp>
          <p:nvSpPr>
            <p:cNvPr id="14359" name="Line 23"/>
            <p:cNvSpPr>
              <a:spLocks noChangeShapeType="1"/>
            </p:cNvSpPr>
            <p:nvPr/>
          </p:nvSpPr>
          <p:spPr bwMode="auto">
            <a:xfrm flipH="1">
              <a:off x="3455" y="3006"/>
              <a:ext cx="434" cy="1"/>
            </a:xfrm>
            <a:prstGeom prst="line">
              <a:avLst/>
            </a:prstGeom>
            <a:noFill/>
            <a:ln w="19080">
              <a:solidFill>
                <a:srgbClr val="FF9933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Text Box 24"/>
            <p:cNvSpPr txBox="1">
              <a:spLocks noChangeArrowheads="1"/>
            </p:cNvSpPr>
            <p:nvPr/>
          </p:nvSpPr>
          <p:spPr bwMode="auto">
            <a:xfrm>
              <a:off x="4073" y="2917"/>
              <a:ext cx="897" cy="193"/>
            </a:xfrm>
            <a:prstGeom prst="rect">
              <a:avLst/>
            </a:prstGeom>
            <a:solidFill>
              <a:schemeClr val="tx1"/>
            </a:solidFill>
            <a:ln w="19080">
              <a:solidFill>
                <a:srgbClr val="FF9933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400" dirty="0">
                  <a:solidFill>
                    <a:srgbClr val="FF9933"/>
                  </a:solidFill>
                  <a:latin typeface="Arial" charset="0"/>
                </a:rPr>
                <a:t>Size of an atom</a:t>
              </a:r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5486400" y="5087938"/>
            <a:ext cx="2224088" cy="304800"/>
            <a:chOff x="3456" y="3205"/>
            <a:chExt cx="1401" cy="192"/>
          </a:xfrm>
        </p:grpSpPr>
        <p:sp>
          <p:nvSpPr>
            <p:cNvPr id="14362" name="Line 26"/>
            <p:cNvSpPr>
              <a:spLocks noChangeShapeType="1"/>
            </p:cNvSpPr>
            <p:nvPr/>
          </p:nvSpPr>
          <p:spPr bwMode="auto">
            <a:xfrm flipH="1">
              <a:off x="3455" y="3294"/>
              <a:ext cx="434" cy="1"/>
            </a:xfrm>
            <a:prstGeom prst="line">
              <a:avLst/>
            </a:prstGeom>
            <a:noFill/>
            <a:ln w="1908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Text Box 27"/>
            <p:cNvSpPr txBox="1">
              <a:spLocks noChangeArrowheads="1"/>
            </p:cNvSpPr>
            <p:nvPr/>
          </p:nvSpPr>
          <p:spPr bwMode="auto">
            <a:xfrm>
              <a:off x="4074" y="3205"/>
              <a:ext cx="783" cy="193"/>
            </a:xfrm>
            <a:prstGeom prst="rect">
              <a:avLst/>
            </a:prstGeom>
            <a:solidFill>
              <a:schemeClr val="tx1"/>
            </a:solidFill>
            <a:ln w="1908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400" dirty="0">
                  <a:solidFill>
                    <a:srgbClr val="FF0000"/>
                  </a:solidFill>
                  <a:latin typeface="Arial" charset="0"/>
                </a:rPr>
                <a:t>Proton radius</a:t>
              </a:r>
            </a:p>
          </p:txBody>
        </p:sp>
      </p:grp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1524000" y="2514600"/>
            <a:ext cx="1447800" cy="304800"/>
          </a:xfrm>
          <a:prstGeom prst="rect">
            <a:avLst/>
          </a:prstGeom>
          <a:solidFill>
            <a:schemeClr val="accent2"/>
          </a:solidFill>
          <a:ln w="1908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>
            <a:off x="3124200" y="2667000"/>
            <a:ext cx="609600" cy="1588"/>
          </a:xfrm>
          <a:prstGeom prst="line">
            <a:avLst/>
          </a:prstGeom>
          <a:noFill/>
          <a:ln w="1908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838200" y="5334000"/>
            <a:ext cx="1981200" cy="368300"/>
          </a:xfrm>
          <a:prstGeom prst="rect">
            <a:avLst/>
          </a:prstGeom>
          <a:solidFill>
            <a:schemeClr val="tx1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1" i="1" dirty="0">
                <a:solidFill>
                  <a:srgbClr val="FF0000"/>
                </a:solidFill>
                <a:latin typeface="Arial" charset="0"/>
              </a:rPr>
              <a:t>Virgo sensitivity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1524000" y="2514600"/>
            <a:ext cx="1447800" cy="306388"/>
          </a:xfrm>
          <a:prstGeom prst="rect">
            <a:avLst/>
          </a:prstGeom>
          <a:solidFill>
            <a:schemeClr val="tx1"/>
          </a:solidFill>
          <a:ln w="936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dirty="0">
                <a:solidFill>
                  <a:srgbClr val="0000FF"/>
                </a:solidFill>
                <a:latin typeface="Arial" charset="0"/>
              </a:rPr>
              <a:t>1 Light-year</a:t>
            </a:r>
          </a:p>
        </p:txBody>
      </p:sp>
      <p:sp>
        <p:nvSpPr>
          <p:cNvPr id="14368" name="Rectangle 32"/>
          <p:cNvSpPr>
            <a:spLocks noChangeArrowheads="1"/>
          </p:cNvSpPr>
          <p:nvPr/>
        </p:nvSpPr>
        <p:spPr bwMode="auto">
          <a:xfrm>
            <a:off x="685800" y="5334000"/>
            <a:ext cx="2362200" cy="381000"/>
          </a:xfrm>
          <a:prstGeom prst="rect">
            <a:avLst/>
          </a:prstGeom>
          <a:noFill/>
          <a:ln w="1908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9" name="Line 33"/>
          <p:cNvSpPr>
            <a:spLocks noChangeShapeType="1"/>
          </p:cNvSpPr>
          <p:nvPr/>
        </p:nvSpPr>
        <p:spPr bwMode="auto">
          <a:xfrm>
            <a:off x="3124200" y="5562600"/>
            <a:ext cx="609600" cy="1588"/>
          </a:xfrm>
          <a:prstGeom prst="line">
            <a:avLst/>
          </a:prstGeom>
          <a:noFill/>
          <a:ln w="1908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4089400" y="5943600"/>
            <a:ext cx="928688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/>
              <a:t>log10 r</a:t>
            </a:r>
          </a:p>
        </p:txBody>
      </p:sp>
      <p:pic>
        <p:nvPicPr>
          <p:cNvPr id="14371" name="Picture 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4495800"/>
            <a:ext cx="609600" cy="590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rdGen2">
  <a:themeElements>
    <a:clrScheme name="Personalizzato 1">
      <a:dk1>
        <a:srgbClr val="FFFFFF"/>
      </a:dk1>
      <a:lt1>
        <a:sysClr val="window" lastClr="FFFFFF"/>
      </a:lt1>
      <a:dk2>
        <a:srgbClr val="DBF5F9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3rdGen2">
  <a:themeElements>
    <a:clrScheme name="Personalizzato 1">
      <a:dk1>
        <a:srgbClr val="FFFFFF"/>
      </a:dk1>
      <a:lt1>
        <a:sysClr val="window" lastClr="FFFFFF"/>
      </a:lt1>
      <a:dk2>
        <a:srgbClr val="DBF5F9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b="1" dirty="0" smtClean="0">
            <a:solidFill>
              <a:srgbClr val="CC0000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3rdGen2</Template>
  <TotalTime>1021</TotalTime>
  <Words>1763</Words>
  <Application>Microsoft Office PowerPoint</Application>
  <PresentationFormat>Diavetítés a képernyőre (4:3 oldalarány)</PresentationFormat>
  <Paragraphs>415</Paragraphs>
  <Slides>36</Slides>
  <Notes>14</Notes>
  <HiddenSlides>18</HiddenSlides>
  <MMClips>1</MMClips>
  <ScaleCrop>false</ScaleCrop>
  <HeadingPairs>
    <vt:vector size="6" baseType="variant">
      <vt:variant>
        <vt:lpstr>Téma</vt:lpstr>
      </vt:variant>
      <vt:variant>
        <vt:i4>2</vt:i4>
      </vt:variant>
      <vt:variant>
        <vt:lpstr>Beágyazott OLE kiszolgálók</vt:lpstr>
      </vt:variant>
      <vt:variant>
        <vt:i4>3</vt:i4>
      </vt:variant>
      <vt:variant>
        <vt:lpstr>Diacímek</vt:lpstr>
      </vt:variant>
      <vt:variant>
        <vt:i4>36</vt:i4>
      </vt:variant>
    </vt:vector>
  </HeadingPairs>
  <TitlesOfParts>
    <vt:vector size="41" baseType="lpstr">
      <vt:lpstr>3rdGen2</vt:lpstr>
      <vt:lpstr>2_3rdGen2</vt:lpstr>
      <vt:lpstr>Equation</vt:lpstr>
      <vt:lpstr>Equazione</vt:lpstr>
      <vt:lpstr>Graph</vt:lpstr>
      <vt:lpstr>GRAVITATIONAL WAVE EXPERIMENTS</vt:lpstr>
      <vt:lpstr>Talk Outline</vt:lpstr>
      <vt:lpstr>General Relativity and GW</vt:lpstr>
      <vt:lpstr>Gravitational Waves</vt:lpstr>
      <vt:lpstr>But, do GWs really exist?</vt:lpstr>
      <vt:lpstr>GW detectors: the resonant bars</vt:lpstr>
      <vt:lpstr>GW interferometric detectors</vt:lpstr>
      <vt:lpstr>Working principle</vt:lpstr>
      <vt:lpstr>How small is 10-18 m?</vt:lpstr>
      <vt:lpstr>Detector sensitivity</vt:lpstr>
      <vt:lpstr>Detector sensitivity</vt:lpstr>
      <vt:lpstr>Detector sensitivity</vt:lpstr>
      <vt:lpstr>A real detector scheme</vt:lpstr>
      <vt:lpstr>PowerPoint bemutató</vt:lpstr>
      <vt:lpstr>PowerPoint bemutató</vt:lpstr>
      <vt:lpstr>PowerPoint bemutató</vt:lpstr>
      <vt:lpstr>Sensitivity: real life</vt:lpstr>
      <vt:lpstr>Virgo sensitivity evolution</vt:lpstr>
      <vt:lpstr>PowerPoint bemutató</vt:lpstr>
      <vt:lpstr>PowerPoint bemutató</vt:lpstr>
      <vt:lpstr>Benefits by the LIGO-Virgo network</vt:lpstr>
      <vt:lpstr>GW sources: isolated NS</vt:lpstr>
      <vt:lpstr>1st generation GW detector nominal sensitivities</vt:lpstr>
      <vt:lpstr>GW interferometer past evolution</vt:lpstr>
      <vt:lpstr>GW interferometer present evolution</vt:lpstr>
      <vt:lpstr>Advanced detectors</vt:lpstr>
      <vt:lpstr>Virgo upgrade plans</vt:lpstr>
      <vt:lpstr>Advanced Detectors will see GWs</vt:lpstr>
      <vt:lpstr>3rd generation?</vt:lpstr>
      <vt:lpstr>GW Astronomy ?</vt:lpstr>
      <vt:lpstr>Physics Beyond GW Detections</vt:lpstr>
      <vt:lpstr> Measuring Properties of Neutron-Stars  with GWs</vt:lpstr>
      <vt:lpstr>PowerPoint bemutató</vt:lpstr>
      <vt:lpstr>PowerPoint bemutató</vt:lpstr>
      <vt:lpstr>PowerPoint bemutató</vt:lpstr>
      <vt:lpstr>The infrastructure</vt:lpstr>
    </vt:vector>
  </TitlesOfParts>
  <Company>INFN Perugia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Einstein Telescope: a 3rd generation gravitational wave observatory</dc:title>
  <dc:creator>Michele Punturo</dc:creator>
  <cp:lastModifiedBy>iracz</cp:lastModifiedBy>
  <cp:revision>409</cp:revision>
  <dcterms:created xsi:type="dcterms:W3CDTF">2010-04-19T12:53:03Z</dcterms:created>
  <dcterms:modified xsi:type="dcterms:W3CDTF">2013-10-03T21:51:01Z</dcterms:modified>
</cp:coreProperties>
</file>