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5" r:id="rId6"/>
    <p:sldId id="260" r:id="rId7"/>
    <p:sldId id="263" r:id="rId8"/>
    <p:sldId id="264" r:id="rId9"/>
    <p:sldId id="259" r:id="rId1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ásztor Ferenc" initials="PF" lastIdx="1" clrIdx="0">
    <p:extLst>
      <p:ext uri="{19B8F6BF-5375-455C-9EA6-DF929625EA0E}">
        <p15:presenceInfo xmlns:p15="http://schemas.microsoft.com/office/powerpoint/2012/main" userId="Pásztor Feren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44" autoAdjust="0"/>
    <p:restoredTop sz="94660"/>
  </p:normalViewPr>
  <p:slideViewPr>
    <p:cSldViewPr snapToGrid="0">
      <p:cViewPr varScale="1">
        <p:scale>
          <a:sx n="43" d="100"/>
          <a:sy n="43" d="100"/>
        </p:scale>
        <p:origin x="9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 err="1" smtClean="0"/>
              <a:t>Dihidrogén</a:t>
            </a:r>
            <a:r>
              <a:rPr lang="hu-HU" sz="2400" dirty="0" smtClean="0"/>
              <a:t>-</a:t>
            </a:r>
            <a:r>
              <a:rPr lang="en-US" sz="2400" dirty="0" err="1" smtClean="0"/>
              <a:t>monoxid</a:t>
            </a:r>
            <a:endParaRPr lang="en-US" sz="2400" dirty="0"/>
          </a:p>
        </c:rich>
      </c:tx>
      <c:layout>
        <c:manualLayout>
          <c:xMode val="edge"/>
          <c:yMode val="edge"/>
          <c:x val="0.34151584332135232"/>
          <c:y val="0.11118440853396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0.56577349000403987"/>
          <c:y val="0.24459900845727617"/>
          <c:w val="0.36212449584961753"/>
          <c:h val="0.6308661417322835"/>
        </c:manualLayout>
      </c:layout>
      <c:pie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Dihidrogénmonoxid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AF-4845-AE0C-EDF7454B070D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AF-4845-AE0C-EDF7454B070D}"/>
              </c:ext>
            </c:extLst>
          </c:dPt>
          <c:dPt>
            <c:idx val="2"/>
            <c:bubble3D val="0"/>
            <c:spPr>
              <a:solidFill>
                <a:srgbClr val="66FF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0AF-4845-AE0C-EDF7454B070D}"/>
              </c:ext>
            </c:extLst>
          </c:dPt>
          <c:cat>
            <c:strRef>
              <c:f>Munka1!$A$2:$A$4</c:f>
              <c:strCache>
                <c:ptCount val="3"/>
                <c:pt idx="0">
                  <c:v>Aki aláírta volna betiltását</c:v>
                </c:pt>
                <c:pt idx="1">
                  <c:v>Aki még gondolkodott volna</c:v>
                </c:pt>
                <c:pt idx="2">
                  <c:v>Aki rájött, hogy DHMO=H2O</c:v>
                </c:pt>
              </c:strCache>
            </c:strRef>
          </c:cat>
          <c:val>
            <c:numRef>
              <c:f>Munka1!$B$2:$B$4</c:f>
              <c:numCache>
                <c:formatCode>General</c:formatCode>
                <c:ptCount val="3"/>
                <c:pt idx="0">
                  <c:v>43</c:v>
                </c:pt>
                <c:pt idx="1">
                  <c:v>7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AF-4845-AE0C-EDF7454B07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ayout>
        <c:manualLayout>
          <c:xMode val="edge"/>
          <c:yMode val="edge"/>
          <c:x val="0"/>
          <c:y val="0.34374137260620197"/>
          <c:w val="0.55711811794273158"/>
          <c:h val="0.393318265772334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4113-2B1B-4DEE-A257-497BEDFF021E}" type="datetimeFigureOut">
              <a:rPr lang="hu-HU" smtClean="0"/>
              <a:t>2019. 07. 01.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7DB9-8A05-42DE-927C-D97C35BA7C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3962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4113-2B1B-4DEE-A257-497BEDFF021E}" type="datetimeFigureOut">
              <a:rPr lang="hu-HU" smtClean="0"/>
              <a:t>2019. 07. 01.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7DB9-8A05-42DE-927C-D97C35BA7C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1403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4113-2B1B-4DEE-A257-497BEDFF021E}" type="datetimeFigureOut">
              <a:rPr lang="hu-HU" smtClean="0"/>
              <a:t>2019. 07. 01.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7DB9-8A05-42DE-927C-D97C35BA7C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703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4113-2B1B-4DEE-A257-497BEDFF021E}" type="datetimeFigureOut">
              <a:rPr lang="hu-HU" smtClean="0"/>
              <a:t>2019. 07. 01.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7DB9-8A05-42DE-927C-D97C35BA7C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7088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4113-2B1B-4DEE-A257-497BEDFF021E}" type="datetimeFigureOut">
              <a:rPr lang="hu-HU" smtClean="0"/>
              <a:t>2019. 07. 01.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7DB9-8A05-42DE-927C-D97C35BA7C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1517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4113-2B1B-4DEE-A257-497BEDFF021E}" type="datetimeFigureOut">
              <a:rPr lang="hu-HU" smtClean="0"/>
              <a:t>2019. 07. 01.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7DB9-8A05-42DE-927C-D97C35BA7C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5590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4113-2B1B-4DEE-A257-497BEDFF021E}" type="datetimeFigureOut">
              <a:rPr lang="hu-HU" smtClean="0"/>
              <a:t>2019. 07. 01.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7DB9-8A05-42DE-927C-D97C35BA7C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3065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4113-2B1B-4DEE-A257-497BEDFF021E}" type="datetimeFigureOut">
              <a:rPr lang="hu-HU" smtClean="0"/>
              <a:t>2019. 07. 01.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7DB9-8A05-42DE-927C-D97C35BA7C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0358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4113-2B1B-4DEE-A257-497BEDFF021E}" type="datetimeFigureOut">
              <a:rPr lang="hu-HU" smtClean="0"/>
              <a:t>2019. 07. 01.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7DB9-8A05-42DE-927C-D97C35BA7C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0602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4113-2B1B-4DEE-A257-497BEDFF021E}" type="datetimeFigureOut">
              <a:rPr lang="hu-HU" smtClean="0"/>
              <a:t>2019. 07. 01.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7DB9-8A05-42DE-927C-D97C35BA7C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9676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4113-2B1B-4DEE-A257-497BEDFF021E}" type="datetimeFigureOut">
              <a:rPr lang="hu-HU" smtClean="0"/>
              <a:t>2019. 07. 01.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7DB9-8A05-42DE-927C-D97C35BA7C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973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4113-2B1B-4DEE-A257-497BEDFF021E}" type="datetimeFigureOut">
              <a:rPr lang="hu-HU" smtClean="0"/>
              <a:t>2019. 07. 01.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07DB9-8A05-42DE-927C-D97C35BA7C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465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gif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x.hu/x.php?id=index_tudomany_cikklink&amp;url=https://hu.wikipedia.org/wiki/Betanin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356731" y="3745488"/>
            <a:ext cx="9144000" cy="1316037"/>
          </a:xfrm>
        </p:spPr>
        <p:txBody>
          <a:bodyPr/>
          <a:lstStyle/>
          <a:p>
            <a:r>
              <a:rPr lang="hu-HU" dirty="0" smtClean="0"/>
              <a:t>Árt vagy nem árt?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960997" y="5482534"/>
            <a:ext cx="5889258" cy="1066048"/>
          </a:xfrm>
        </p:spPr>
        <p:txBody>
          <a:bodyPr>
            <a:noAutofit/>
          </a:bodyPr>
          <a:lstStyle/>
          <a:p>
            <a:r>
              <a:rPr lang="hu-HU" dirty="0" smtClean="0"/>
              <a:t>Kétséges ártalmasságú dolgok mindennapjainkból</a:t>
            </a:r>
          </a:p>
          <a:p>
            <a:r>
              <a:rPr lang="hu-HU" dirty="0" smtClean="0"/>
              <a:t>Pásztor Ferenc előadásában</a:t>
            </a:r>
            <a:endParaRPr lang="hu-HU" dirty="0"/>
          </a:p>
        </p:txBody>
      </p:sp>
      <p:sp>
        <p:nvSpPr>
          <p:cNvPr id="7" name="Balra-jobbra-felfelé nyíl 6"/>
          <p:cNvSpPr/>
          <p:nvPr/>
        </p:nvSpPr>
        <p:spPr>
          <a:xfrm>
            <a:off x="3714789" y="2588596"/>
            <a:ext cx="4211782" cy="1505528"/>
          </a:xfrm>
          <a:prstGeom prst="leftRightUpArrow">
            <a:avLst>
              <a:gd name="adj1" fmla="val 15475"/>
              <a:gd name="adj2" fmla="val 2222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abadkézi sokszög 7"/>
          <p:cNvSpPr/>
          <p:nvPr/>
        </p:nvSpPr>
        <p:spPr>
          <a:xfrm rot="5160989" flipV="1">
            <a:off x="4774607" y="301777"/>
            <a:ext cx="1811514" cy="1280196"/>
          </a:xfrm>
          <a:custGeom>
            <a:avLst/>
            <a:gdLst>
              <a:gd name="connsiteX0" fmla="*/ 452951 w 1829170"/>
              <a:gd name="connsiteY0" fmla="*/ 0 h 1026665"/>
              <a:gd name="connsiteX1" fmla="*/ 370 w 1829170"/>
              <a:gd name="connsiteY1" fmla="*/ 424873 h 1026665"/>
              <a:gd name="connsiteX2" fmla="*/ 388297 w 1829170"/>
              <a:gd name="connsiteY2" fmla="*/ 1025236 h 1026665"/>
              <a:gd name="connsiteX3" fmla="*/ 1034842 w 1829170"/>
              <a:gd name="connsiteY3" fmla="*/ 591127 h 1026665"/>
              <a:gd name="connsiteX4" fmla="*/ 1829170 w 1829170"/>
              <a:gd name="connsiteY4" fmla="*/ 554182 h 1026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9170" h="1026665">
                <a:moveTo>
                  <a:pt x="452951" y="0"/>
                </a:moveTo>
                <a:cubicBezTo>
                  <a:pt x="232048" y="127000"/>
                  <a:pt x="11146" y="254000"/>
                  <a:pt x="370" y="424873"/>
                </a:cubicBezTo>
                <a:cubicBezTo>
                  <a:pt x="-10406" y="595746"/>
                  <a:pt x="215885" y="997527"/>
                  <a:pt x="388297" y="1025236"/>
                </a:cubicBezTo>
                <a:cubicBezTo>
                  <a:pt x="560709" y="1052945"/>
                  <a:pt x="794697" y="669636"/>
                  <a:pt x="1034842" y="591127"/>
                </a:cubicBezTo>
                <a:cubicBezTo>
                  <a:pt x="1274987" y="512618"/>
                  <a:pt x="1686006" y="501842"/>
                  <a:pt x="1829170" y="55418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5680364" y="2106967"/>
            <a:ext cx="280633" cy="280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/>
          <p:cNvSpPr/>
          <p:nvPr/>
        </p:nvSpPr>
        <p:spPr>
          <a:xfrm>
            <a:off x="8621141" y="2209442"/>
            <a:ext cx="3072095" cy="307209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/>
          <p:cNvSpPr/>
          <p:nvPr/>
        </p:nvSpPr>
        <p:spPr>
          <a:xfrm>
            <a:off x="164225" y="2209441"/>
            <a:ext cx="3072095" cy="30720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396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2597426" y="198146"/>
            <a:ext cx="4721087" cy="75537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7426" y="79774"/>
            <a:ext cx="4837043" cy="1085987"/>
          </a:xfrm>
          <a:noFill/>
        </p:spPr>
        <p:txBody>
          <a:bodyPr>
            <a:noAutofit/>
          </a:bodyPr>
          <a:lstStyle/>
          <a:p>
            <a:r>
              <a:rPr lang="hu-HU" sz="5000" dirty="0" smtClean="0"/>
              <a:t>Árt az aszpartám?</a:t>
            </a:r>
            <a:endParaRPr lang="hu-HU" sz="5000" dirty="0"/>
          </a:p>
        </p:txBody>
      </p:sp>
      <p:sp>
        <p:nvSpPr>
          <p:cNvPr id="6" name="Téglalap 5"/>
          <p:cNvSpPr/>
          <p:nvPr/>
        </p:nvSpPr>
        <p:spPr>
          <a:xfrm>
            <a:off x="701363" y="795191"/>
            <a:ext cx="1024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>
                <a:latin typeface="Algerian" panose="04020705040A02060702" pitchFamily="82" charset="0"/>
              </a:rPr>
              <a:t>E-951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851" y="1232920"/>
            <a:ext cx="4904132" cy="3635596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1087248" y="4499184"/>
            <a:ext cx="993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ndex.hu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01" y="3778112"/>
            <a:ext cx="4514850" cy="2800350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t="38597" r="27593" b="35018"/>
          <a:stretch/>
        </p:blipFill>
        <p:spPr>
          <a:xfrm>
            <a:off x="156895" y="3215632"/>
            <a:ext cx="2204185" cy="1809550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926" y="2240488"/>
            <a:ext cx="3090851" cy="412273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4065" y="1119639"/>
            <a:ext cx="3667456" cy="2611536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7"/>
          <a:srcRect l="13621" t="8757" r="10095" b="5563"/>
          <a:stretch/>
        </p:blipFill>
        <p:spPr>
          <a:xfrm>
            <a:off x="6166245" y="1026024"/>
            <a:ext cx="1664839" cy="2243854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7"/>
          <a:srcRect l="13621" t="8757" r="10095" b="5563"/>
          <a:stretch/>
        </p:blipFill>
        <p:spPr>
          <a:xfrm>
            <a:off x="211694" y="121563"/>
            <a:ext cx="2323045" cy="3130977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7"/>
          <a:srcRect l="13621" t="8757" r="10095" b="5563"/>
          <a:stretch/>
        </p:blipFill>
        <p:spPr>
          <a:xfrm>
            <a:off x="823995" y="2876812"/>
            <a:ext cx="2822060" cy="3803545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7"/>
          <a:srcRect l="13621" t="8757" r="10095" b="5563"/>
          <a:stretch/>
        </p:blipFill>
        <p:spPr>
          <a:xfrm>
            <a:off x="3677161" y="1788066"/>
            <a:ext cx="3629450" cy="4891737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7"/>
          <a:srcRect l="13621" t="8757" r="10095" b="5563"/>
          <a:stretch/>
        </p:blipFill>
        <p:spPr>
          <a:xfrm>
            <a:off x="7347564" y="518097"/>
            <a:ext cx="4572121" cy="6162260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4672224" y="1284417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w</a:t>
            </a:r>
            <a:r>
              <a:rPr lang="hu-HU" dirty="0" smtClean="0"/>
              <a:t>ykop.hu</a:t>
            </a:r>
          </a:p>
        </p:txBody>
      </p:sp>
      <p:sp>
        <p:nvSpPr>
          <p:cNvPr id="23" name="Téglalap 22"/>
          <p:cNvSpPr/>
          <p:nvPr/>
        </p:nvSpPr>
        <p:spPr>
          <a:xfrm>
            <a:off x="9356639" y="6339866"/>
            <a:ext cx="2227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jatekparadicsom.com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1630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6" grpId="0"/>
      <p:bldP spid="13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kerekített téglalap 4"/>
          <p:cNvSpPr/>
          <p:nvPr/>
        </p:nvSpPr>
        <p:spPr>
          <a:xfrm>
            <a:off x="2352262" y="447261"/>
            <a:ext cx="6851700" cy="61622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52261" y="336344"/>
            <a:ext cx="7487478" cy="945804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Ártalmas a </a:t>
            </a:r>
            <a:r>
              <a:rPr lang="hu-HU" dirty="0" err="1" smtClean="0"/>
              <a:t>Dihidrogén</a:t>
            </a:r>
            <a:r>
              <a:rPr lang="hu-HU" dirty="0" smtClean="0"/>
              <a:t>-monoxid</a:t>
            </a:r>
            <a:r>
              <a:rPr lang="hu-HU" dirty="0" smtClean="0"/>
              <a:t>?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 rot="20484980">
            <a:off x="338291" y="1777467"/>
            <a:ext cx="3194080" cy="52322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FFFF00"/>
              </a:gs>
              <a:gs pos="98225">
                <a:srgbClr val="FF0000"/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hu-HU" sz="2800" dirty="0" smtClean="0"/>
              <a:t>Rossz a tudatlanság?</a:t>
            </a:r>
            <a:endParaRPr lang="hu-HU" sz="2800" dirty="0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733302122"/>
              </p:ext>
            </p:extLst>
          </p:nvPr>
        </p:nvGraphicFramePr>
        <p:xfrm>
          <a:off x="5235377" y="2796006"/>
          <a:ext cx="7168496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3"/>
          <a:srcRect l="21016" t="37399" r="68374" b="47967"/>
          <a:stretch/>
        </p:blipFill>
        <p:spPr>
          <a:xfrm>
            <a:off x="3837486" y="1930348"/>
            <a:ext cx="1526249" cy="157888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31220" r="13122" b="27317"/>
          <a:stretch/>
        </p:blipFill>
        <p:spPr>
          <a:xfrm>
            <a:off x="5417901" y="1876285"/>
            <a:ext cx="1880428" cy="233907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43" y="3632644"/>
            <a:ext cx="3877835" cy="28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9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 animBg="1"/>
      <p:bldGraphic spid="1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ekerekített téglalap 7"/>
          <p:cNvSpPr/>
          <p:nvPr/>
        </p:nvSpPr>
        <p:spPr>
          <a:xfrm>
            <a:off x="838198" y="279133"/>
            <a:ext cx="10336733" cy="664143"/>
          </a:xfrm>
          <a:prstGeom prst="roundRect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92D05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8" y="191872"/>
            <a:ext cx="10615863" cy="924660"/>
          </a:xfrm>
        </p:spPr>
        <p:txBody>
          <a:bodyPr/>
          <a:lstStyle/>
          <a:p>
            <a:r>
              <a:rPr lang="hu-HU" dirty="0" smtClean="0"/>
              <a:t>Árt e nekünk, ha az internetről tájékozódunk?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30" y="1382680"/>
            <a:ext cx="5230761" cy="150820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/>
          <a:srcRect l="2611" t="57553" r="95701" b="39723"/>
          <a:stretch/>
        </p:blipFill>
        <p:spPr>
          <a:xfrm>
            <a:off x="5796958" y="1382680"/>
            <a:ext cx="1110697" cy="100841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4"/>
          <a:srcRect l="51056" t="37801" r="39681" b="53872"/>
          <a:stretch/>
        </p:blipFill>
        <p:spPr>
          <a:xfrm>
            <a:off x="7224105" y="1311102"/>
            <a:ext cx="1694047" cy="85664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/>
          <a:srcRect l="3030" t="7030" r="84394" b="74546"/>
          <a:stretch/>
        </p:blipFill>
        <p:spPr>
          <a:xfrm>
            <a:off x="3463636" y="974509"/>
            <a:ext cx="766618" cy="701963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6"/>
          <a:srcRect l="21664" t="56477" r="77316" b="41054"/>
          <a:stretch/>
        </p:blipFill>
        <p:spPr>
          <a:xfrm>
            <a:off x="2517828" y="4469036"/>
            <a:ext cx="186585" cy="25400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7"/>
          <a:srcRect l="11692" t="52624" r="74952" b="28669"/>
          <a:stretch/>
        </p:blipFill>
        <p:spPr>
          <a:xfrm>
            <a:off x="271764" y="2890883"/>
            <a:ext cx="2555910" cy="2013746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8"/>
          <a:srcRect l="30738" t="47491" r="30095" b="27239"/>
          <a:stretch/>
        </p:blipFill>
        <p:spPr>
          <a:xfrm>
            <a:off x="4951571" y="4075616"/>
            <a:ext cx="7162800" cy="2599504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9"/>
          <a:srcRect l="2234" t="16162" r="88155" b="64282"/>
          <a:stretch/>
        </p:blipFill>
        <p:spPr>
          <a:xfrm>
            <a:off x="9953104" y="1348552"/>
            <a:ext cx="1464248" cy="1675846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10"/>
          <a:srcRect l="696" t="16700" r="86748" b="65621"/>
          <a:stretch/>
        </p:blipFill>
        <p:spPr>
          <a:xfrm>
            <a:off x="7353774" y="2354392"/>
            <a:ext cx="2173166" cy="1721224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11"/>
          <a:srcRect l="4991" t="15944" r="86175" b="79513"/>
          <a:stretch/>
        </p:blipFill>
        <p:spPr>
          <a:xfrm>
            <a:off x="5014114" y="3170863"/>
            <a:ext cx="2165625" cy="626533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12"/>
          <a:srcRect l="32281" t="30195" r="63830" b="62003"/>
          <a:stretch/>
        </p:blipFill>
        <p:spPr>
          <a:xfrm>
            <a:off x="10951188" y="4075616"/>
            <a:ext cx="992815" cy="1120462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 rotWithShape="1">
          <a:blip r:embed="rId12"/>
          <a:srcRect l="10888" t="30292" r="84611" b="61609"/>
          <a:stretch/>
        </p:blipFill>
        <p:spPr>
          <a:xfrm>
            <a:off x="3818773" y="3077893"/>
            <a:ext cx="1132797" cy="1146782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 rotWithShape="1">
          <a:blip r:embed="rId12"/>
          <a:srcRect l="42999" t="30194" r="53501" b="61609"/>
          <a:stretch/>
        </p:blipFill>
        <p:spPr>
          <a:xfrm>
            <a:off x="9776785" y="3077893"/>
            <a:ext cx="924560" cy="1218073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 rotWithShape="1">
          <a:blip r:embed="rId13"/>
          <a:srcRect l="16437" t="12428" r="70879" b="83081"/>
          <a:stretch/>
        </p:blipFill>
        <p:spPr>
          <a:xfrm>
            <a:off x="3005011" y="4346157"/>
            <a:ext cx="2319688" cy="462012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4" t="31373" r="9975" b="31742"/>
          <a:stretch/>
        </p:blipFill>
        <p:spPr>
          <a:xfrm>
            <a:off x="4951570" y="4871075"/>
            <a:ext cx="1482290" cy="702645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 rotWithShape="1">
          <a:blip r:embed="rId15"/>
          <a:srcRect l="10625" t="14782" r="80218" b="76049"/>
          <a:stretch/>
        </p:blipFill>
        <p:spPr>
          <a:xfrm>
            <a:off x="2517828" y="5102083"/>
            <a:ext cx="2138343" cy="1204352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 rotWithShape="1">
          <a:blip r:embed="rId16"/>
          <a:srcRect l="8658" t="14698" r="82084" b="79646"/>
          <a:stretch/>
        </p:blipFill>
        <p:spPr>
          <a:xfrm>
            <a:off x="238897" y="5871411"/>
            <a:ext cx="2228594" cy="7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0556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4431" y="288758"/>
            <a:ext cx="10515600" cy="814789"/>
          </a:xfrm>
        </p:spPr>
        <p:txBody>
          <a:bodyPr/>
          <a:lstStyle/>
          <a:p>
            <a:r>
              <a:rPr lang="hu-HU" dirty="0" smtClean="0"/>
              <a:t>A Sole-</a:t>
            </a:r>
            <a:r>
              <a:rPr lang="hu-HU" dirty="0" err="1" smtClean="0"/>
              <a:t>Mizo</a:t>
            </a:r>
            <a:r>
              <a:rPr lang="hu-HU" dirty="0" smtClean="0"/>
              <a:t> és az Univer : NÉBIH: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6076" y="1412436"/>
            <a:ext cx="11354797" cy="49883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u-HU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„E 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szám mentesnek minősül azon élelmiszeripari termék, amely az Európai Unió &gt;&gt;A BIZOTTSÁG 1152/2013/EU RENDELETE (2013. november 19.) az 1333/2008/EK európai parlamenti és tanácsi rendelet II. mellékletének az élelmiszer-adalékok uniós jegyzékének létrehozásával történő módosításáról szóló, 1129/2011/EU rendelet magyar nyelvi változatának helyesbítéséről&lt;&lt; lévő rendeletben közölt E számmal jelölt adalékanyagokon kívüli, az adott élelmiszerkategóriához engedélyezett adalékanyagokat tartalmaz csak</a:t>
            </a:r>
            <a:r>
              <a:rPr lang="hu-HU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.”</a:t>
            </a:r>
          </a:p>
          <a:p>
            <a:pPr marL="0" indent="0">
              <a:buNone/>
            </a:pPr>
            <a:r>
              <a:rPr lang="hu-HU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„Nincs sem magyar, sem Európai </a:t>
            </a:r>
            <a:r>
              <a:rPr lang="hu-HU" dirty="0" err="1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Unós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jogszabály, szabvány, előírás, vagy útmutatás speciálisan arra vonatkozóan, hogy milyen feltételek mellett lehet egy élelmiszert »E-mentesnek« nevezni, azonban a jelölési rendelet előírja, hogy a jelölés és az alkalmazott jelölési módszer nem vezetheti félre a fogyasztót az élelmiszer tulajdonságait (pl.: jellemzőit, összetételét, mennyiségét stb. ) illetően valamint nem állíthatja vagy sugallhatja, hogy az élelmiszer különleges tulajdonsággal rendelkezik, ha </a:t>
            </a:r>
            <a:r>
              <a:rPr lang="hu-HU" dirty="0" err="1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ugyanezekkel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a tulajdonságokkal minden más hasonló élelmiszer is rendelkezik.”</a:t>
            </a:r>
          </a:p>
        </p:txBody>
      </p:sp>
    </p:spTree>
    <p:extLst>
      <p:ext uri="{BB962C8B-B14F-4D97-AF65-F5344CB8AC3E}">
        <p14:creationId xmlns:p14="http://schemas.microsoft.com/office/powerpoint/2010/main" val="288707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ekerekített téglalap 12"/>
          <p:cNvSpPr/>
          <p:nvPr/>
        </p:nvSpPr>
        <p:spPr>
          <a:xfrm>
            <a:off x="336958" y="278410"/>
            <a:ext cx="2926006" cy="1211730"/>
          </a:xfrm>
          <a:prstGeom prst="roundRect">
            <a:avLst/>
          </a:prstGeom>
          <a:gradFill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92D050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38891" y="289811"/>
            <a:ext cx="3010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E-szám-</a:t>
            </a:r>
            <a:r>
              <a:rPr lang="hu-HU" sz="3600" dirty="0" err="1" smtClean="0"/>
              <a:t>mal</a:t>
            </a:r>
            <a:r>
              <a:rPr lang="hu-HU" sz="3600" dirty="0" smtClean="0"/>
              <a:t> </a:t>
            </a:r>
          </a:p>
          <a:p>
            <a:r>
              <a:rPr lang="hu-HU" sz="3600" dirty="0" smtClean="0"/>
              <a:t>jelölt anyagok?</a:t>
            </a:r>
            <a:endParaRPr lang="hu-HU" sz="3600" dirty="0"/>
          </a:p>
        </p:txBody>
      </p:sp>
      <p:sp>
        <p:nvSpPr>
          <p:cNvPr id="5" name="Téglalap 4"/>
          <p:cNvSpPr/>
          <p:nvPr/>
        </p:nvSpPr>
        <p:spPr>
          <a:xfrm>
            <a:off x="338891" y="2494300"/>
            <a:ext cx="3083293" cy="3971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dirty="0" smtClean="0">
                <a:solidFill>
                  <a:srgbClr val="323232"/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Oxigén = E948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dirty="0" smtClean="0">
                <a:solidFill>
                  <a:srgbClr val="323232"/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Nitrogén = E941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dirty="0" smtClean="0">
                <a:solidFill>
                  <a:srgbClr val="323232"/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C-vitamin = E300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dirty="0" err="1">
                <a:solidFill>
                  <a:srgbClr val="323232"/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hu-HU" sz="2400" dirty="0" err="1" smtClean="0">
                <a:solidFill>
                  <a:srgbClr val="323232"/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urkuma</a:t>
            </a:r>
            <a:r>
              <a:rPr lang="hu-HU" sz="2400" dirty="0" smtClean="0">
                <a:solidFill>
                  <a:srgbClr val="323232"/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E100</a:t>
            </a:r>
            <a:endParaRPr lang="hu-HU" sz="2400" dirty="0">
              <a:latin typeface="Bahnschrift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dirty="0"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hu-HU" sz="2400" dirty="0" smtClean="0"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rany = E175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dirty="0"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hu-HU" sz="2400" dirty="0" smtClean="0"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idrogén = E949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dirty="0" err="1" smtClean="0"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Xantángumi</a:t>
            </a:r>
            <a:r>
              <a:rPr lang="hu-HU" sz="2400" dirty="0" smtClean="0"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E415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u-HU" sz="2400" dirty="0">
              <a:latin typeface="Bahnschrift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l="10909" t="3878" r="42099" b="16166"/>
          <a:stretch/>
        </p:blipFill>
        <p:spPr>
          <a:xfrm>
            <a:off x="5311400" y="145508"/>
            <a:ext cx="6721852" cy="643336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/>
          <a:srcRect l="37435" t="16451" r="18249" b="21561"/>
          <a:stretch/>
        </p:blipFill>
        <p:spPr>
          <a:xfrm>
            <a:off x="5258864" y="3272590"/>
            <a:ext cx="4384992" cy="3450186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7315864" y="6096825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 C</a:t>
            </a:r>
            <a:r>
              <a:rPr lang="hu-HU" baseline="-25000" dirty="0">
                <a:solidFill>
                  <a:schemeClr val="bg1"/>
                </a:solidFill>
              </a:rPr>
              <a:t>24</a:t>
            </a:r>
            <a:r>
              <a:rPr lang="hu-HU" dirty="0">
                <a:solidFill>
                  <a:schemeClr val="bg1"/>
                </a:solidFill>
              </a:rPr>
              <a:t>H</a:t>
            </a:r>
            <a:r>
              <a:rPr lang="hu-HU" baseline="-25000" dirty="0">
                <a:solidFill>
                  <a:schemeClr val="bg1"/>
                </a:solidFill>
              </a:rPr>
              <a:t>27</a:t>
            </a:r>
            <a:r>
              <a:rPr lang="hu-HU" dirty="0">
                <a:solidFill>
                  <a:schemeClr val="bg1"/>
                </a:solidFill>
              </a:rPr>
              <a:t>N</a:t>
            </a:r>
            <a:r>
              <a:rPr lang="hu-HU" baseline="-25000" dirty="0">
                <a:solidFill>
                  <a:schemeClr val="bg1"/>
                </a:solidFill>
              </a:rPr>
              <a:t>2</a:t>
            </a:r>
            <a:r>
              <a:rPr lang="hu-HU" dirty="0">
                <a:solidFill>
                  <a:schemeClr val="bg1"/>
                </a:solidFill>
              </a:rPr>
              <a:t>O</a:t>
            </a:r>
            <a:r>
              <a:rPr lang="hu-HU" baseline="-25000" dirty="0">
                <a:solidFill>
                  <a:schemeClr val="bg1"/>
                </a:solidFill>
              </a:rPr>
              <a:t>13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2" name="Lekerekített téglalap 11"/>
          <p:cNvSpPr/>
          <p:nvPr/>
        </p:nvSpPr>
        <p:spPr>
          <a:xfrm>
            <a:off x="9231157" y="994611"/>
            <a:ext cx="2714325" cy="67695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6730173" y="6357786"/>
            <a:ext cx="2913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(chemexper.com)+</a:t>
            </a:r>
            <a:r>
              <a:rPr lang="hu-HU" dirty="0" err="1" smtClean="0">
                <a:solidFill>
                  <a:schemeClr val="bg1"/>
                </a:solidFill>
              </a:rPr>
              <a:t>avogandro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309467" y="3268248"/>
            <a:ext cx="1144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Betanin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 rot="259971">
            <a:off x="9154798" y="1088360"/>
            <a:ext cx="2867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Ártanak az e-számok?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54779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 build="allAtOnce"/>
      <p:bldP spid="9" grpId="0"/>
      <p:bldP spid="12" grpId="0" animBg="1"/>
      <p:bldP spid="10" grpId="0"/>
      <p:bldP spid="11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64" y="236484"/>
            <a:ext cx="1791854" cy="215837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21364" cy="1325563"/>
          </a:xfrm>
        </p:spPr>
        <p:txBody>
          <a:bodyPr/>
          <a:lstStyle/>
          <a:p>
            <a:r>
              <a:rPr lang="hu-HU" dirty="0" smtClean="0"/>
              <a:t>E vagy nem e?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028825"/>
            <a:ext cx="10515600" cy="4351338"/>
          </a:xfrm>
        </p:spPr>
        <p:txBody>
          <a:bodyPr/>
          <a:lstStyle/>
          <a:p>
            <a:endParaRPr lang="hu-HU" sz="1800" dirty="0" smtClean="0">
              <a:solidFill>
                <a:srgbClr val="FFC000">
                  <a:lumMod val="60000"/>
                  <a:lumOff val="40000"/>
                </a:srgbClr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innerShdw blurRad="114300">
                  <a:prstClr val="black"/>
                </a:innerShdw>
              </a:effectLst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A 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trükk az, hogy van az élelmiszer-</a:t>
            </a:r>
            <a:r>
              <a:rPr lang="hu-HU" sz="2400" i="1" dirty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alapanyag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 és az élelmiszer-</a:t>
            </a:r>
            <a:r>
              <a:rPr lang="hu-HU" sz="2400" i="1" dirty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adalékanyag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, a kettő pedig jogilag nagyon nem ugyanaz, de még akkor sem, ha a kémia szerint igen. Vegyünk például egy derék C</a:t>
            </a:r>
            <a:r>
              <a:rPr lang="hu-HU" sz="2400" baseline="-25000" dirty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24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H</a:t>
            </a:r>
            <a:r>
              <a:rPr lang="hu-HU" sz="2400" baseline="-25000" dirty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27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N</a:t>
            </a:r>
            <a:r>
              <a:rPr lang="hu-HU" sz="2400" baseline="-25000" dirty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2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O</a:t>
            </a:r>
            <a:r>
              <a:rPr lang="hu-HU" sz="2400" baseline="-25000" dirty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13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 molekulát, és az egyszerűség kedvéért nevezzük el Bélának. A hivatalos neve egyébként 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  <a:cs typeface="Arial" panose="020B0604020202020204" pitchFamily="34" charset="0"/>
                <a:hlinkClick r:id="rId3"/>
              </a:rPr>
              <a:t>betanin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, a száma E162, jellegzetes, céklavörös színe miatt színezőanyagként használja az élelmiszeripar. Bélának halvány fogalma sincs arról, hogy ő</a:t>
            </a:r>
            <a:endParaRPr lang="hu-HU" sz="2400" dirty="0">
              <a:solidFill>
                <a:schemeClr val="accent2">
                  <a:lumMod val="75000"/>
                </a:schemeClr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673" y="245720"/>
            <a:ext cx="2875113" cy="215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381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57381" y="1210468"/>
            <a:ext cx="10677237" cy="5190331"/>
          </a:xfrm>
        </p:spPr>
        <p:txBody>
          <a:bodyPr>
            <a:normAutofit fontScale="70000" lnSpcReduction="20000"/>
          </a:bodyPr>
          <a:lstStyle/>
          <a:p>
            <a:pPr fontAlgn="base"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</a:pPr>
            <a:endParaRPr lang="hu-HU" dirty="0">
              <a:solidFill>
                <a:schemeClr val="accent2">
                  <a:lumMod val="75000"/>
                </a:schemeClr>
              </a:solidFill>
              <a:effectLst>
                <a:innerShdw blurRad="114300">
                  <a:prstClr val="black"/>
                </a:innerShdw>
              </a:effectLst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fontAlgn="base">
              <a:lnSpc>
                <a:spcPct val="170000"/>
              </a:lnSpc>
              <a:spcBef>
                <a:spcPts val="0"/>
              </a:spcBef>
            </a:pPr>
            <a:r>
              <a:rPr lang="hu-HU" dirty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egy céklában nőtt a kertben, leszedték, feldolgozták, és most egy friss salátában ül;</a:t>
            </a:r>
          </a:p>
          <a:p>
            <a:pPr fontAlgn="base">
              <a:lnSpc>
                <a:spcPct val="170000"/>
              </a:lnSpc>
              <a:spcBef>
                <a:spcPts val="0"/>
              </a:spcBef>
            </a:pPr>
            <a:r>
              <a:rPr lang="hu-HU" dirty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kiszedték a céklából, és beletették egy lecsókonzervbe, hogy szebb legyen a színe;</a:t>
            </a:r>
          </a:p>
          <a:p>
            <a:pPr fontAlgn="base">
              <a:lnSpc>
                <a:spcPct val="170000"/>
              </a:lnSpc>
              <a:spcBef>
                <a:spcPts val="0"/>
              </a:spcBef>
            </a:pPr>
            <a:r>
              <a:rPr lang="hu-HU" dirty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vagy egy laborban bűvészkedték össze, és egy üdítőitalporba került pirosítóként</a:t>
            </a:r>
            <a:r>
              <a:rPr lang="hu-HU" dirty="0" smtClean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.</a:t>
            </a:r>
            <a:endParaRPr lang="hu-HU" dirty="0">
              <a:solidFill>
                <a:schemeClr val="accent2">
                  <a:lumMod val="75000"/>
                </a:schemeClr>
              </a:solidFill>
              <a:effectLst>
                <a:innerShdw blurRad="114300">
                  <a:prstClr val="black"/>
                </a:innerShdw>
              </a:effectLst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fontAlgn="base">
              <a:lnSpc>
                <a:spcPct val="170000"/>
              </a:lnSpc>
              <a:spcBef>
                <a:spcPts val="0"/>
              </a:spcBef>
            </a:pPr>
            <a:r>
              <a:rPr lang="hu-HU" dirty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Bár Béla mindhárom esetben tök ugyanaz az anyag, ugyanazzal a hatással (piros színt ad, illetve jótékony antioxidáns hatása van a szervezetben felszívódva), az első esetben alapanyag és nem adalékanyag, így nem is kell E162-nek nevezni, a második kettőben viszont igen, attól függetlenül, hogy természetes módon született, vagy szintetikus</a:t>
            </a:r>
            <a:r>
              <a:rPr lang="hu-HU" dirty="0" smtClean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.</a:t>
            </a:r>
            <a:endParaRPr lang="hu-HU" dirty="0">
              <a:solidFill>
                <a:schemeClr val="accent2">
                  <a:lumMod val="75000"/>
                </a:schemeClr>
              </a:solidFill>
              <a:effectLst>
                <a:innerShdw blurRad="114300">
                  <a:prstClr val="black"/>
                </a:innerShdw>
              </a:effectLst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82" y="369455"/>
            <a:ext cx="465774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1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28133" y="2361194"/>
            <a:ext cx="9755458" cy="2121597"/>
          </a:xfrm>
        </p:spPr>
        <p:txBody>
          <a:bodyPr>
            <a:noAutofit/>
          </a:bodyPr>
          <a:lstStyle/>
          <a:p>
            <a:r>
              <a:rPr lang="hu-HU" sz="8000" dirty="0" smtClean="0"/>
              <a:t>Köszönöm a figyelmet!</a:t>
            </a:r>
            <a:endParaRPr lang="hu-HU" sz="8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7906215" y="6155473"/>
            <a:ext cx="2115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U.i</a:t>
            </a:r>
            <a:r>
              <a:rPr lang="hu-HU" dirty="0" smtClean="0"/>
              <a:t>.: Jövőre </a:t>
            </a:r>
            <a:r>
              <a:rPr lang="hu-HU" dirty="0" err="1" smtClean="0"/>
              <a:t>fojtatjuk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1060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</TotalTime>
  <Words>363</Words>
  <Application>Microsoft Office PowerPoint</Application>
  <PresentationFormat>Szélesvásznú</PresentationFormat>
  <Paragraphs>38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6" baseType="lpstr">
      <vt:lpstr>Algerian</vt:lpstr>
      <vt:lpstr>Arial</vt:lpstr>
      <vt:lpstr>Bahnschrift</vt:lpstr>
      <vt:lpstr>Bookman Old Style</vt:lpstr>
      <vt:lpstr>Calibri</vt:lpstr>
      <vt:lpstr>Calibri Light</vt:lpstr>
      <vt:lpstr>Office-téma</vt:lpstr>
      <vt:lpstr>Árt vagy nem árt?</vt:lpstr>
      <vt:lpstr>Árt az aszpartám?</vt:lpstr>
      <vt:lpstr>Ártalmas a Dihidrogén-monoxid?</vt:lpstr>
      <vt:lpstr>Árt e nekünk, ha az internetről tájékozódunk?</vt:lpstr>
      <vt:lpstr>A Sole-Mizo és az Univer : NÉBIH:</vt:lpstr>
      <vt:lpstr>PowerPoint-bemutató</vt:lpstr>
      <vt:lpstr>E vagy nem e?</vt:lpstr>
      <vt:lpstr>PowerPoint-bemutató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Pásztor Ferenc</dc:creator>
  <cp:lastModifiedBy>Pásztor Ferenc</cp:lastModifiedBy>
  <cp:revision>41</cp:revision>
  <dcterms:created xsi:type="dcterms:W3CDTF">2019-06-28T10:29:21Z</dcterms:created>
  <dcterms:modified xsi:type="dcterms:W3CDTF">2019-06-30T23:36:16Z</dcterms:modified>
</cp:coreProperties>
</file>